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12"/>
  </p:notesMasterIdLst>
  <p:handoutMasterIdLst>
    <p:handoutMasterId r:id="rId13"/>
  </p:handoutMasterIdLst>
  <p:sldIdLst>
    <p:sldId id="256" r:id="rId2"/>
    <p:sldId id="258" r:id="rId3"/>
    <p:sldId id="307" r:id="rId4"/>
    <p:sldId id="282" r:id="rId5"/>
    <p:sldId id="304" r:id="rId6"/>
    <p:sldId id="285" r:id="rId7"/>
    <p:sldId id="283" r:id="rId8"/>
    <p:sldId id="297" r:id="rId9"/>
    <p:sldId id="302" r:id="rId10"/>
    <p:sldId id="303" r:id="rId11"/>
  </p:sldIdLst>
  <p:sldSz cx="9144000" cy="5143500" type="screen16x9"/>
  <p:notesSz cx="6858000" cy="9144000"/>
  <p:embeddedFontLst>
    <p:embeddedFont>
      <p:font typeface="Avenir Next LT Pro" panose="020B0504020202020204" pitchFamily="34" charset="77"/>
      <p:regular r:id="rId14"/>
      <p:bold r:id="rId15"/>
      <p:italic r:id="rId16"/>
      <p:boldItalic r:id="rId17"/>
    </p:embeddedFont>
    <p:embeddedFont>
      <p:font typeface="Montserrat Medium" panose="020F0502020204030204" pitchFamily="34" charset="0"/>
      <p:regular r:id="rId18"/>
      <p:italic r:id="rId19"/>
    </p:embeddedFont>
    <p:embeddedFont>
      <p:font typeface="Raleway" pitchFamily="2" charset="77"/>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6EC823-C09C-9513-CF6F-52A8873BD193}" name="Sandmel, Karin Nicole" initials="KS" userId="S::karin.n.sandmel@vanderbilt.edu::231b4ce2-9282-4a27-84de-e22d9a3f46c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BAB17"/>
    <a:srgbClr val="AD208C"/>
    <a:srgbClr val="FCDC10"/>
    <a:srgbClr val="20A6DF"/>
    <a:srgbClr val="64529D"/>
    <a:srgbClr val="DC5461"/>
    <a:srgbClr val="00A676"/>
    <a:srgbClr val="F57A1F"/>
    <a:srgbClr val="0E78BE"/>
    <a:srgbClr val="222D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58"/>
    <p:restoredTop sz="64683"/>
  </p:normalViewPr>
  <p:slideViewPr>
    <p:cSldViewPr snapToGrid="0">
      <p:cViewPr varScale="1">
        <p:scale>
          <a:sx n="74" d="100"/>
          <a:sy n="74" d="100"/>
        </p:scale>
        <p:origin x="1848"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F08113-2E0D-49FB-969B-41D9A7088B6A}"/>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a:t>Sound Partners Adult Tutor Training</a:t>
            </a:r>
          </a:p>
        </p:txBody>
      </p:sp>
      <p:sp>
        <p:nvSpPr>
          <p:cNvPr id="3" name="Date Placeholder 2">
            <a:extLst>
              <a:ext uri="{FF2B5EF4-FFF2-40B4-BE49-F238E27FC236}">
                <a16:creationId xmlns:a16="http://schemas.microsoft.com/office/drawing/2014/main" id="{20AAD107-F943-8BBB-8E36-7EF13927296F}"/>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F7E0E468-7AB6-EB42-A848-50CA77A29D0B}" type="datetimeFigureOut">
              <a:rPr lang="en-US" smtClean="0"/>
              <a:t>2/25/25</a:t>
            </a:fld>
            <a:endParaRPr lang="en-US"/>
          </a:p>
        </p:txBody>
      </p:sp>
      <p:sp>
        <p:nvSpPr>
          <p:cNvPr id="4" name="Footer Placeholder 3">
            <a:extLst>
              <a:ext uri="{FF2B5EF4-FFF2-40B4-BE49-F238E27FC236}">
                <a16:creationId xmlns:a16="http://schemas.microsoft.com/office/drawing/2014/main" id="{63FEBA92-1D12-9B72-A145-5529017636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 2023 The University of Texas at Austin/The Meadows Center for Preventing Educational Risk  Licensed under Creative Commons BY-NC-ND 4.0 International</a:t>
            </a:r>
          </a:p>
        </p:txBody>
      </p:sp>
      <p:sp>
        <p:nvSpPr>
          <p:cNvPr id="5" name="Slide Number Placeholder 4">
            <a:extLst>
              <a:ext uri="{FF2B5EF4-FFF2-40B4-BE49-F238E27FC236}">
                <a16:creationId xmlns:a16="http://schemas.microsoft.com/office/drawing/2014/main" id="{0E41B7E5-C220-4FE7-1111-4F93CE369B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D619EB-5F83-A442-A728-0BA3BEB82DFD}" type="slidenum">
              <a:rPr lang="en-US" smtClean="0"/>
              <a:t>‹#›</a:t>
            </a:fld>
            <a:endParaRPr lang="en-US"/>
          </a:p>
        </p:txBody>
      </p:sp>
    </p:spTree>
    <p:extLst>
      <p:ext uri="{BB962C8B-B14F-4D97-AF65-F5344CB8AC3E}">
        <p14:creationId xmlns:p14="http://schemas.microsoft.com/office/powerpoint/2010/main" val="223632699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000" i="1"/>
            </a:lvl1pPr>
          </a:lstStyle>
          <a:p>
            <a:r>
              <a:rPr lang="en-US" dirty="0"/>
              <a:t>Sound Partners Adult Tutor Training</a:t>
            </a:r>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6858000" cy="458787"/>
          </a:xfrm>
          <a:prstGeom prst="rect">
            <a:avLst/>
          </a:prstGeom>
        </p:spPr>
        <p:txBody>
          <a:bodyPr vert="horz" lIns="91440" tIns="45720" rIns="91440" bIns="45720" rtlCol="0" anchor="b"/>
          <a:lstStyle>
            <a:lvl1pPr algn="ctr">
              <a:defRPr sz="1000"/>
            </a:lvl1pPr>
          </a:lstStyle>
          <a:p>
            <a:r>
              <a:rPr lang="en-US" dirty="0"/>
              <a:t>© 2023 The University of Texas at Austin/The Meadows Center for Preventing Educational Risk </a:t>
            </a:r>
          </a:p>
          <a:p>
            <a:r>
              <a:rPr lang="en-US" dirty="0"/>
              <a:t>Licensed under Creative Commons BY-NC-ND 4.0 International</a:t>
            </a:r>
          </a:p>
        </p:txBody>
      </p:sp>
      <p:sp>
        <p:nvSpPr>
          <p:cNvPr id="7" name="Slide Number Placeholder 6"/>
          <p:cNvSpPr>
            <a:spLocks noGrp="1"/>
          </p:cNvSpPr>
          <p:nvPr>
            <p:ph type="sldNum" sz="quarter" idx="5"/>
          </p:nvPr>
        </p:nvSpPr>
        <p:spPr>
          <a:xfrm>
            <a:off x="3884613" y="1"/>
            <a:ext cx="2971800" cy="458787"/>
          </a:xfrm>
          <a:prstGeom prst="rect">
            <a:avLst/>
          </a:prstGeom>
        </p:spPr>
        <p:txBody>
          <a:bodyPr vert="horz" lIns="91440" tIns="45720" rIns="91440" bIns="45720" rtlCol="0" anchor="t" anchorCtr="0"/>
          <a:lstStyle>
            <a:lvl1pPr algn="r">
              <a:defRPr sz="1000"/>
            </a:lvl1pPr>
          </a:lstStyle>
          <a:p>
            <a:fld id="{D4AFDCDD-BEFD-0140-AD54-8E1B498AC408}" type="slidenum">
              <a:rPr lang="en-US" smtClean="0"/>
              <a:pPr/>
              <a:t>‹#›</a:t>
            </a:fld>
            <a:endParaRPr lang="en-US"/>
          </a:p>
        </p:txBody>
      </p:sp>
      <p:sp>
        <p:nvSpPr>
          <p:cNvPr id="9" name="Slide Image Placeholder 8">
            <a:extLst>
              <a:ext uri="{FF2B5EF4-FFF2-40B4-BE49-F238E27FC236}">
                <a16:creationId xmlns:a16="http://schemas.microsoft.com/office/drawing/2014/main" id="{7297E3C5-3D29-77F0-E1C4-BFFE17053B7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85088349"/>
      </p:ext>
    </p:extLst>
  </p:cSld>
  <p:clrMap bg1="lt1" tx1="dk1" bg2="lt2" tx2="dk2" accent1="accent1" accent2="accent2" accent3="accent3" accent4="accent4" accent5="accent5" accent6="accent6" hlink="hlink" folHlink="folHlink"/>
  <p:hf dt="0"/>
  <p:notesStyle>
    <a:lvl1pPr marL="0" algn="l" defTabSz="685800" rtl="0" eaLnBrk="1" latinLnBrk="0" hangingPunct="1">
      <a:defRPr sz="1200" kern="1200">
        <a:solidFill>
          <a:schemeClr val="tx1"/>
        </a:solidFill>
        <a:latin typeface="+mn-lt"/>
        <a:ea typeface="+mn-ea"/>
        <a:cs typeface="+mn-cs"/>
      </a:defRPr>
    </a:lvl1pPr>
    <a:lvl2pPr marL="342900" algn="l" defTabSz="685800" rtl="0" eaLnBrk="1" latinLnBrk="0" hangingPunct="1">
      <a:defRPr sz="1200" kern="1200">
        <a:solidFill>
          <a:schemeClr val="tx1"/>
        </a:solidFill>
        <a:latin typeface="+mn-lt"/>
        <a:ea typeface="+mn-ea"/>
        <a:cs typeface="+mn-cs"/>
      </a:defRPr>
    </a:lvl2pPr>
    <a:lvl3pPr marL="685800" algn="l" defTabSz="685800" rtl="0" eaLnBrk="1" latinLnBrk="0" hangingPunct="1">
      <a:defRPr sz="1200" kern="1200">
        <a:solidFill>
          <a:schemeClr val="tx1"/>
        </a:solidFill>
        <a:latin typeface="+mn-lt"/>
        <a:ea typeface="+mn-ea"/>
        <a:cs typeface="+mn-cs"/>
      </a:defRPr>
    </a:lvl3pPr>
    <a:lvl4pPr marL="1028700" algn="l" defTabSz="685800" rtl="0" eaLnBrk="1" latinLnBrk="0" hangingPunct="1">
      <a:defRPr sz="1200" kern="1200">
        <a:solidFill>
          <a:schemeClr val="tx1"/>
        </a:solidFill>
        <a:latin typeface="+mn-lt"/>
        <a:ea typeface="+mn-ea"/>
        <a:cs typeface="+mn-cs"/>
      </a:defRPr>
    </a:lvl4pPr>
    <a:lvl5pPr marL="1371600" algn="l" defTabSz="685800" rtl="0" eaLnBrk="1" latinLnBrk="0" hangingPunct="1">
      <a:defRPr sz="12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sz="1200" dirty="0">
                <a:solidFill>
                  <a:schemeClr val="dk1"/>
                </a:solidFill>
              </a:rPr>
              <a:t>Welcome to the breakout session for the Cross-Age Tutoring sites! Your site will use cross-age peers to tutor. This means that a 3rd, 4th, or 5th grade student will tutor a 1st grade student, who we will call the tutee or buddy. </a:t>
            </a:r>
          </a:p>
          <a:p>
            <a:endParaRPr lang="en-US" sz="1200" dirty="0"/>
          </a:p>
        </p:txBody>
      </p:sp>
      <p:sp>
        <p:nvSpPr>
          <p:cNvPr id="4" name="Slide Number Placeholder 3"/>
          <p:cNvSpPr>
            <a:spLocks noGrp="1"/>
          </p:cNvSpPr>
          <p:nvPr>
            <p:ph type="sldNum" sz="quarter" idx="5"/>
          </p:nvPr>
        </p:nvSpPr>
        <p:spPr/>
        <p:txBody>
          <a:bodyPr/>
          <a:lstStyle/>
          <a:p>
            <a:fld id="{D4AFDCDD-BEFD-0140-AD54-8E1B498AC408}" type="slidenum">
              <a:rPr lang="en-US" smtClean="0"/>
              <a:t>1</a:t>
            </a:fld>
            <a:endParaRPr lang="en-US"/>
          </a:p>
        </p:txBody>
      </p:sp>
      <p:sp>
        <p:nvSpPr>
          <p:cNvPr id="5" name="Footer Placeholder 4">
            <a:extLst>
              <a:ext uri="{FF2B5EF4-FFF2-40B4-BE49-F238E27FC236}">
                <a16:creationId xmlns:a16="http://schemas.microsoft.com/office/drawing/2014/main" id="{95BA20F5-252E-0653-09C0-A2C3DDB7F5FA}"/>
              </a:ext>
            </a:extLst>
          </p:cNvPr>
          <p:cNvSpPr>
            <a:spLocks noGrp="1"/>
          </p:cNvSpPr>
          <p:nvPr>
            <p:ph type="ftr" sz="quarter" idx="4"/>
          </p:nvPr>
        </p:nvSpPr>
        <p:spPr/>
        <p:txBody>
          <a:bodyPr/>
          <a:lstStyle/>
          <a:p>
            <a:r>
              <a:rPr lang="en-US" dirty="0"/>
              <a:t>© 2023 The University of Texas at Austin/The Meadows Center for Preventing Educational Risk </a:t>
            </a:r>
          </a:p>
          <a:p>
            <a:r>
              <a:rPr lang="en-US" dirty="0"/>
              <a:t>Licensed under Creative Commons BY-NC-ND 4.0 International</a:t>
            </a:r>
          </a:p>
        </p:txBody>
      </p:sp>
      <p:sp>
        <p:nvSpPr>
          <p:cNvPr id="6" name="Header Placeholder 5">
            <a:extLst>
              <a:ext uri="{FF2B5EF4-FFF2-40B4-BE49-F238E27FC236}">
                <a16:creationId xmlns:a16="http://schemas.microsoft.com/office/drawing/2014/main" id="{B7CD2F2A-0931-C506-AA8F-1A5BB9D62B97}"/>
              </a:ext>
            </a:extLst>
          </p:cNvPr>
          <p:cNvSpPr>
            <a:spLocks noGrp="1"/>
          </p:cNvSpPr>
          <p:nvPr>
            <p:ph type="hdr" sz="quarter"/>
          </p:nvPr>
        </p:nvSpPr>
        <p:spPr/>
        <p:txBody>
          <a:bodyPr/>
          <a:lstStyle/>
          <a:p>
            <a:r>
              <a:rPr lang="en-US"/>
              <a:t>Sound Partners Adult Tutor Training</a:t>
            </a:r>
            <a:endParaRPr lang="en-US" dirty="0"/>
          </a:p>
        </p:txBody>
      </p:sp>
    </p:spTree>
    <p:extLst>
      <p:ext uri="{BB962C8B-B14F-4D97-AF65-F5344CB8AC3E}">
        <p14:creationId xmlns:p14="http://schemas.microsoft.com/office/powerpoint/2010/main" val="2484432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For the remainder of our session, we will review the two trainings you will present in early October: the tutor training and the tutee (or Buddy) training.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With each presentation, I will model the script and protocols, as well as give the kind of positive reinforcement we hope you will demonstrate when you present them.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We’ll start with the tutor training.</a:t>
            </a:r>
          </a:p>
        </p:txBody>
      </p:sp>
      <p:sp>
        <p:nvSpPr>
          <p:cNvPr id="4" name="Header Placeholder 3"/>
          <p:cNvSpPr>
            <a:spLocks noGrp="1"/>
          </p:cNvSpPr>
          <p:nvPr>
            <p:ph type="hdr" sz="quarter"/>
          </p:nvPr>
        </p:nvSpPr>
        <p:spPr/>
        <p:txBody>
          <a:bodyPr/>
          <a:lstStyle/>
          <a:p>
            <a:r>
              <a:rPr lang="en-US"/>
              <a:t>Sound Partners Adult Tutor Training</a:t>
            </a:r>
            <a:endParaRPr lang="en-US" dirty="0"/>
          </a:p>
        </p:txBody>
      </p:sp>
      <p:sp>
        <p:nvSpPr>
          <p:cNvPr id="5" name="Footer Placeholder 4"/>
          <p:cNvSpPr>
            <a:spLocks noGrp="1"/>
          </p:cNvSpPr>
          <p:nvPr>
            <p:ph type="ftr" sz="quarter" idx="4"/>
          </p:nvPr>
        </p:nvSpPr>
        <p:spPr/>
        <p:txBody>
          <a:bodyPr/>
          <a:lstStyle/>
          <a:p>
            <a:r>
              <a:rPr lang="en-US"/>
              <a:t>© 2023 The University of Texas at Austin/The Meadows Center for Preventing Educational Risk </a:t>
            </a:r>
          </a:p>
          <a:p>
            <a:r>
              <a:rPr lang="en-US"/>
              <a:t>Licensed under Creative Commons BY-NC-ND 4.0 International</a:t>
            </a:r>
            <a:endParaRPr lang="en-US" dirty="0"/>
          </a:p>
        </p:txBody>
      </p:sp>
      <p:sp>
        <p:nvSpPr>
          <p:cNvPr id="6" name="Slide Number Placeholder 5"/>
          <p:cNvSpPr>
            <a:spLocks noGrp="1"/>
          </p:cNvSpPr>
          <p:nvPr>
            <p:ph type="sldNum" sz="quarter" idx="5"/>
          </p:nvPr>
        </p:nvSpPr>
        <p:spPr/>
        <p:txBody>
          <a:bodyPr/>
          <a:lstStyle/>
          <a:p>
            <a:fld id="{D4AFDCDD-BEFD-0140-AD54-8E1B498AC408}" type="slidenum">
              <a:rPr lang="en-US" smtClean="0"/>
              <a:pPr/>
              <a:t>10</a:t>
            </a:fld>
            <a:endParaRPr lang="en-US"/>
          </a:p>
        </p:txBody>
      </p:sp>
    </p:spTree>
    <p:extLst>
      <p:ext uri="{BB962C8B-B14F-4D97-AF65-F5344CB8AC3E}">
        <p14:creationId xmlns:p14="http://schemas.microsoft.com/office/powerpoint/2010/main" val="359403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ce718f93ed_0_193:notes"/>
          <p:cNvSpPr>
            <a:spLocks noGrp="1" noRot="1" noChangeAspect="1"/>
          </p:cNvSpPr>
          <p:nvPr>
            <p:ph type="sldImg" idx="2"/>
          </p:nvPr>
        </p:nvSpPr>
        <p:spPr>
          <a:xfrm>
            <a:off x="685800" y="1143000"/>
            <a:ext cx="5489575" cy="30876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ce718f93ed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rPr>
              <a:t>In this breakout, we will look at these topics:</a:t>
            </a:r>
          </a:p>
          <a:p>
            <a:pPr marL="0" lvl="0" indent="0" algn="l" rtl="0">
              <a:spcBef>
                <a:spcPts val="0"/>
              </a:spcBef>
              <a:spcAft>
                <a:spcPts val="0"/>
              </a:spcAft>
              <a:buClr>
                <a:schemeClr val="dk1"/>
              </a:buClr>
              <a:buSzPts val="1100"/>
              <a:buFont typeface="Arial"/>
              <a:buNone/>
            </a:pPr>
            <a:endParaRPr lang="en-US" sz="1200" dirty="0">
              <a:solidFill>
                <a:schemeClr val="dk1"/>
              </a:solidFill>
            </a:endParaRPr>
          </a:p>
          <a:p>
            <a:pPr marL="0" lvl="0" indent="0" algn="l" rtl="0">
              <a:spcBef>
                <a:spcPts val="0"/>
              </a:spcBef>
              <a:spcAft>
                <a:spcPts val="0"/>
              </a:spcAft>
              <a:buClr>
                <a:schemeClr val="dk1"/>
              </a:buClr>
              <a:buSzPts val="1100"/>
              <a:buFont typeface="Arial"/>
              <a:buNone/>
            </a:pPr>
            <a:r>
              <a:rPr lang="en-US" sz="1200" i="1" dirty="0">
                <a:solidFill>
                  <a:schemeClr val="dk1"/>
                </a:solidFill>
              </a:rPr>
              <a:t>Read the bullets.</a:t>
            </a:r>
            <a:endParaRPr lang="en-US" sz="1200" i="1" dirty="0"/>
          </a:p>
        </p:txBody>
      </p:sp>
      <p:sp>
        <p:nvSpPr>
          <p:cNvPr id="2" name="Footer Placeholder 1">
            <a:extLst>
              <a:ext uri="{FF2B5EF4-FFF2-40B4-BE49-F238E27FC236}">
                <a16:creationId xmlns:a16="http://schemas.microsoft.com/office/drawing/2014/main" id="{CAA9E918-D403-4C72-8BAD-D05C40A3A209}"/>
              </a:ext>
            </a:extLst>
          </p:cNvPr>
          <p:cNvSpPr>
            <a:spLocks noGrp="1"/>
          </p:cNvSpPr>
          <p:nvPr>
            <p:ph type="ftr" sz="quarter" idx="4"/>
          </p:nvPr>
        </p:nvSpPr>
        <p:spPr/>
        <p:txBody>
          <a:bodyPr/>
          <a:lstStyle/>
          <a:p>
            <a:r>
              <a:rPr lang="en-US"/>
              <a:t>© 2023 The University of Texas at Austin/The Meadows Center for Preventing Educational Risk </a:t>
            </a:r>
          </a:p>
          <a:p>
            <a:r>
              <a:rPr lang="en-US"/>
              <a:t>Licensed under Creative Commons BY-NC-ND 4.0 International</a:t>
            </a:r>
            <a:endParaRPr lang="en-US" dirty="0"/>
          </a:p>
        </p:txBody>
      </p:sp>
      <p:sp>
        <p:nvSpPr>
          <p:cNvPr id="3" name="Header Placeholder 2">
            <a:extLst>
              <a:ext uri="{FF2B5EF4-FFF2-40B4-BE49-F238E27FC236}">
                <a16:creationId xmlns:a16="http://schemas.microsoft.com/office/drawing/2014/main" id="{05B2C0C0-6694-3A50-422B-DA1B8DC8FB69}"/>
              </a:ext>
            </a:extLst>
          </p:cNvPr>
          <p:cNvSpPr>
            <a:spLocks noGrp="1"/>
          </p:cNvSpPr>
          <p:nvPr>
            <p:ph type="hdr" sz="quarter"/>
          </p:nvPr>
        </p:nvSpPr>
        <p:spPr/>
        <p:txBody>
          <a:bodyPr/>
          <a:lstStyle/>
          <a:p>
            <a:r>
              <a:rPr lang="en-US"/>
              <a:t>Sound Partners Adult Tutor Training</a:t>
            </a:r>
            <a:endParaRPr lang="en-US" dirty="0"/>
          </a:p>
        </p:txBody>
      </p:sp>
      <p:sp>
        <p:nvSpPr>
          <p:cNvPr id="4" name="Slide Number Placeholder 3">
            <a:extLst>
              <a:ext uri="{FF2B5EF4-FFF2-40B4-BE49-F238E27FC236}">
                <a16:creationId xmlns:a16="http://schemas.microsoft.com/office/drawing/2014/main" id="{EE4163EF-F6BC-3A85-EE3B-9EC9462BA425}"/>
              </a:ext>
            </a:extLst>
          </p:cNvPr>
          <p:cNvSpPr>
            <a:spLocks noGrp="1"/>
          </p:cNvSpPr>
          <p:nvPr>
            <p:ph type="sldNum" sz="quarter" idx="5"/>
          </p:nvPr>
        </p:nvSpPr>
        <p:spPr/>
        <p:txBody>
          <a:bodyPr/>
          <a:lstStyle/>
          <a:p>
            <a:fld id="{D4AFDCDD-BEFD-0140-AD54-8E1B498AC40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ce718f93ed_0_193:notes"/>
          <p:cNvSpPr>
            <a:spLocks noGrp="1" noRot="1" noChangeAspect="1"/>
          </p:cNvSpPr>
          <p:nvPr>
            <p:ph type="sldImg" idx="2"/>
          </p:nvPr>
        </p:nvSpPr>
        <p:spPr>
          <a:xfrm>
            <a:off x="685800" y="1143000"/>
            <a:ext cx="5489575" cy="30876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ce718f93ed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rPr>
              <a:t>Your site will include 3rd, 4th, and 5th grade tutors teaching 1st grade students one-on-one.</a:t>
            </a:r>
          </a:p>
          <a:p>
            <a:pPr marL="0" lvl="0" indent="0" algn="l" rtl="0">
              <a:spcBef>
                <a:spcPts val="0"/>
              </a:spcBef>
              <a:spcAft>
                <a:spcPts val="0"/>
              </a:spcAft>
              <a:buClr>
                <a:schemeClr val="dk1"/>
              </a:buClr>
              <a:buSzPts val="1100"/>
              <a:buFont typeface="Arial"/>
              <a:buNone/>
            </a:pPr>
            <a:endParaRPr lang="en-US" sz="1200" dirty="0">
              <a:solidFill>
                <a:schemeClr val="dk1"/>
              </a:solidFill>
            </a:endParaRPr>
          </a:p>
          <a:p>
            <a:pPr marL="0" lvl="0" indent="0" algn="l" rtl="0">
              <a:spcBef>
                <a:spcPts val="0"/>
              </a:spcBef>
              <a:spcAft>
                <a:spcPts val="0"/>
              </a:spcAft>
              <a:buClr>
                <a:schemeClr val="dk1"/>
              </a:buClr>
              <a:buSzPts val="1100"/>
              <a:buFont typeface="Arial"/>
              <a:buNone/>
            </a:pPr>
            <a:r>
              <a:rPr lang="en-US" sz="1200" dirty="0">
                <a:solidFill>
                  <a:schemeClr val="dk1"/>
                </a:solidFill>
              </a:rPr>
              <a:t>Tutoring will usually take place Tuesdays, Wednesdays, and Thursdays. during standard “homework time,” typically around 3:30 or 4:00, for about 30 minutes. </a:t>
            </a:r>
          </a:p>
        </p:txBody>
      </p:sp>
      <p:sp>
        <p:nvSpPr>
          <p:cNvPr id="2" name="Footer Placeholder 1">
            <a:extLst>
              <a:ext uri="{FF2B5EF4-FFF2-40B4-BE49-F238E27FC236}">
                <a16:creationId xmlns:a16="http://schemas.microsoft.com/office/drawing/2014/main" id="{CAA9E918-D403-4C72-8BAD-D05C40A3A209}"/>
              </a:ext>
            </a:extLst>
          </p:cNvPr>
          <p:cNvSpPr>
            <a:spLocks noGrp="1"/>
          </p:cNvSpPr>
          <p:nvPr>
            <p:ph type="ftr" sz="quarter" idx="4"/>
          </p:nvPr>
        </p:nvSpPr>
        <p:spPr/>
        <p:txBody>
          <a:bodyPr/>
          <a:lstStyle/>
          <a:p>
            <a:r>
              <a:rPr lang="en-US"/>
              <a:t>© 2023 The University of Texas at Austin/The Meadows Center for Preventing Educational Risk </a:t>
            </a:r>
          </a:p>
          <a:p>
            <a:r>
              <a:rPr lang="en-US"/>
              <a:t>Licensed under Creative Commons BY-NC-ND 4.0 International</a:t>
            </a:r>
            <a:endParaRPr lang="en-US" dirty="0"/>
          </a:p>
        </p:txBody>
      </p:sp>
      <p:sp>
        <p:nvSpPr>
          <p:cNvPr id="3" name="Header Placeholder 2">
            <a:extLst>
              <a:ext uri="{FF2B5EF4-FFF2-40B4-BE49-F238E27FC236}">
                <a16:creationId xmlns:a16="http://schemas.microsoft.com/office/drawing/2014/main" id="{05B2C0C0-6694-3A50-422B-DA1B8DC8FB69}"/>
              </a:ext>
            </a:extLst>
          </p:cNvPr>
          <p:cNvSpPr>
            <a:spLocks noGrp="1"/>
          </p:cNvSpPr>
          <p:nvPr>
            <p:ph type="hdr" sz="quarter"/>
          </p:nvPr>
        </p:nvSpPr>
        <p:spPr/>
        <p:txBody>
          <a:bodyPr/>
          <a:lstStyle/>
          <a:p>
            <a:r>
              <a:rPr lang="en-US"/>
              <a:t>Sound Partners Adult Tutor Training</a:t>
            </a:r>
            <a:endParaRPr lang="en-US" dirty="0"/>
          </a:p>
        </p:txBody>
      </p:sp>
      <p:sp>
        <p:nvSpPr>
          <p:cNvPr id="4" name="Slide Number Placeholder 3">
            <a:extLst>
              <a:ext uri="{FF2B5EF4-FFF2-40B4-BE49-F238E27FC236}">
                <a16:creationId xmlns:a16="http://schemas.microsoft.com/office/drawing/2014/main" id="{EE4163EF-F6BC-3A85-EE3B-9EC9462BA425}"/>
              </a:ext>
            </a:extLst>
          </p:cNvPr>
          <p:cNvSpPr>
            <a:spLocks noGrp="1"/>
          </p:cNvSpPr>
          <p:nvPr>
            <p:ph type="sldNum" sz="quarter" idx="5"/>
          </p:nvPr>
        </p:nvSpPr>
        <p:spPr/>
        <p:txBody>
          <a:bodyPr/>
          <a:lstStyle/>
          <a:p>
            <a:fld id="{D4AFDCDD-BEFD-0140-AD54-8E1B498AC408}" type="slidenum">
              <a:rPr lang="en-US" smtClean="0"/>
              <a:pPr/>
              <a:t>3</a:t>
            </a:fld>
            <a:endParaRPr lang="en-US"/>
          </a:p>
        </p:txBody>
      </p:sp>
    </p:spTree>
    <p:extLst>
      <p:ext uri="{BB962C8B-B14F-4D97-AF65-F5344CB8AC3E}">
        <p14:creationId xmlns:p14="http://schemas.microsoft.com/office/powerpoint/2010/main" val="32015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217001a0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217001a0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dirty="0">
                <a:solidFill>
                  <a:srgbClr val="000000"/>
                </a:solidFill>
                <a:latin typeface="Montserrat Medium"/>
                <a:ea typeface="Montserrat Medium"/>
                <a:cs typeface="Montserrat Medium"/>
                <a:sym typeface="Montserrat Medium"/>
              </a:rPr>
              <a:t>As a Cross-Age Site Coordinator, most of your responsibilities will be at the beginning of the intervention.</a:t>
            </a:r>
          </a:p>
          <a:p>
            <a:pPr marL="0" lvl="0" indent="0" algn="l" rtl="0">
              <a:lnSpc>
                <a:spcPct val="100000"/>
              </a:lnSpc>
              <a:spcBef>
                <a:spcPts val="0"/>
              </a:spcBef>
              <a:spcAft>
                <a:spcPts val="0"/>
              </a:spcAft>
              <a:buNone/>
            </a:pPr>
            <a:endParaRPr lang="en-US" dirty="0">
              <a:solidFill>
                <a:srgbClr val="000000"/>
              </a:solidFill>
              <a:latin typeface="Montserrat Medium"/>
              <a:ea typeface="Montserrat Medium"/>
              <a:cs typeface="Montserrat Medium"/>
              <a:sym typeface="Montserrat Medium"/>
            </a:endParaRPr>
          </a:p>
          <a:p>
            <a:pPr marL="0" lvl="0" indent="0" algn="l" rtl="0">
              <a:lnSpc>
                <a:spcPct val="100000"/>
              </a:lnSpc>
              <a:spcBef>
                <a:spcPts val="0"/>
              </a:spcBef>
              <a:spcAft>
                <a:spcPts val="0"/>
              </a:spcAft>
              <a:buNone/>
            </a:pPr>
            <a:r>
              <a:rPr lang="en-US" i="1" dirty="0">
                <a:solidFill>
                  <a:srgbClr val="000000"/>
                </a:solidFill>
                <a:latin typeface="Montserrat Medium"/>
                <a:ea typeface="Montserrat Medium"/>
                <a:cs typeface="Montserrat Medium"/>
                <a:sym typeface="Montserrat Medium"/>
              </a:rPr>
              <a:t>Read and explain bullets.</a:t>
            </a:r>
          </a:p>
          <a:p>
            <a:pPr marL="0" lvl="0" indent="0" algn="l" rtl="0">
              <a:lnSpc>
                <a:spcPct val="100000"/>
              </a:lnSpc>
              <a:spcBef>
                <a:spcPts val="0"/>
              </a:spcBef>
              <a:spcAft>
                <a:spcPts val="0"/>
              </a:spcAft>
              <a:buNone/>
            </a:pPr>
            <a:endParaRPr lang="en-US" dirty="0">
              <a:solidFill>
                <a:srgbClr val="000000"/>
              </a:solidFill>
              <a:latin typeface="Montserrat Medium"/>
              <a:ea typeface="Montserrat Medium"/>
              <a:cs typeface="Montserrat Medium"/>
              <a:sym typeface="Montserrat Medium"/>
            </a:endParaRPr>
          </a:p>
          <a:p>
            <a:pPr marL="0" lvl="0" indent="0" algn="l" rtl="0">
              <a:lnSpc>
                <a:spcPct val="100000"/>
              </a:lnSpc>
              <a:spcBef>
                <a:spcPts val="0"/>
              </a:spcBef>
              <a:spcAft>
                <a:spcPts val="0"/>
              </a:spcAft>
              <a:buNone/>
            </a:pPr>
            <a:r>
              <a:rPr lang="en-US" dirty="0">
                <a:solidFill>
                  <a:srgbClr val="000000"/>
                </a:solidFill>
                <a:latin typeface="Montserrat Medium"/>
                <a:ea typeface="Montserrat Medium"/>
                <a:cs typeface="Montserrat Medium"/>
                <a:sym typeface="Montserrat Medium"/>
              </a:rPr>
              <a:t>Although you will be overseeing these duties, you will have constant support from program counselors, the UT Austin research team, and your YMCA reading coach. </a:t>
            </a:r>
          </a:p>
          <a:p>
            <a:pPr marL="0" lvl="0" indent="0" algn="l" rtl="0">
              <a:lnSpc>
                <a:spcPct val="100000"/>
              </a:lnSpc>
              <a:spcBef>
                <a:spcPts val="0"/>
              </a:spcBef>
              <a:spcAft>
                <a:spcPts val="0"/>
              </a:spcAft>
              <a:buNone/>
            </a:pPr>
            <a:endParaRPr lang="en-US" dirty="0">
              <a:solidFill>
                <a:srgbClr val="000000"/>
              </a:solidFill>
              <a:latin typeface="Montserrat Medium"/>
              <a:ea typeface="Montserrat Medium"/>
              <a:cs typeface="Montserrat Medium"/>
              <a:sym typeface="Montserrat Medium"/>
            </a:endParaRPr>
          </a:p>
          <a:p>
            <a:pPr marL="0" lvl="0" indent="0" algn="l" rtl="0">
              <a:lnSpc>
                <a:spcPct val="100000"/>
              </a:lnSpc>
              <a:spcBef>
                <a:spcPts val="0"/>
              </a:spcBef>
              <a:spcAft>
                <a:spcPts val="0"/>
              </a:spcAft>
              <a:buNone/>
            </a:pPr>
            <a:r>
              <a:rPr lang="en-US" dirty="0">
                <a:solidFill>
                  <a:srgbClr val="000000"/>
                </a:solidFill>
                <a:latin typeface="Montserrat Medium"/>
                <a:ea typeface="Montserrat Medium"/>
                <a:cs typeface="Montserrat Medium"/>
                <a:sym typeface="Montserrat Medium"/>
              </a:rPr>
              <a:t>Let’s look at a few of these responsibilities in more depth.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217001a0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217001a0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lnSpc>
                <a:spcPct val="100000"/>
              </a:lnSpc>
              <a:buFont typeface="+mj-lt"/>
              <a:buNone/>
            </a:pPr>
            <a:endParaRPr lang="en-US" sz="2400" b="0" dirty="0">
              <a:solidFill>
                <a:schemeClr val="accent4">
                  <a:lumMod val="10000"/>
                </a:schemeClr>
              </a:solidFill>
              <a:latin typeface="Raleway" pitchFamily="2" charset="77"/>
            </a:endParaRPr>
          </a:p>
          <a:p>
            <a:pPr marL="0" indent="0">
              <a:lnSpc>
                <a:spcPct val="100000"/>
              </a:lnSpc>
              <a:buFont typeface="+mj-lt"/>
              <a:buNone/>
            </a:pPr>
            <a:r>
              <a:rPr lang="en-US" sz="2400" b="0" dirty="0">
                <a:solidFill>
                  <a:schemeClr val="accent4">
                    <a:lumMod val="10000"/>
                  </a:schemeClr>
                </a:solidFill>
                <a:latin typeface="Raleway" pitchFamily="2" charset="77"/>
              </a:rPr>
              <a:t>We would appreciate your help pairing students for this program.</a:t>
            </a:r>
          </a:p>
          <a:p>
            <a:pPr marL="0" indent="0">
              <a:lnSpc>
                <a:spcPct val="100000"/>
              </a:lnSpc>
              <a:buFont typeface="+mj-lt"/>
              <a:buNone/>
            </a:pPr>
            <a:endParaRPr lang="en-US" sz="2400" b="0" dirty="0">
              <a:solidFill>
                <a:schemeClr val="accent4">
                  <a:lumMod val="10000"/>
                </a:schemeClr>
              </a:solidFill>
              <a:latin typeface="Raleway" pitchFamily="2" charset="77"/>
            </a:endParaRP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2400" b="0" i="0" dirty="0">
                <a:solidFill>
                  <a:schemeClr val="accent4">
                    <a:lumMod val="10000"/>
                  </a:schemeClr>
                </a:solidFill>
                <a:effectLst/>
                <a:latin typeface="Raleway" pitchFamily="2" charset="77"/>
              </a:rPr>
              <a:t>Tutee/tutor pairs will be based on </a:t>
            </a:r>
            <a:r>
              <a:rPr lang="en-US" sz="2400" b="0" dirty="0">
                <a:solidFill>
                  <a:schemeClr val="accent4">
                    <a:lumMod val="10000"/>
                  </a:schemeClr>
                </a:solidFill>
                <a:highlight>
                  <a:srgbClr val="FFFF00"/>
                </a:highlight>
                <a:latin typeface="Raleway" pitchFamily="2" charset="77"/>
              </a:rPr>
              <a:t>c</a:t>
            </a:r>
            <a:r>
              <a:rPr lang="en-US" sz="2400" b="0" i="0" dirty="0">
                <a:solidFill>
                  <a:schemeClr val="accent4">
                    <a:lumMod val="10000"/>
                  </a:schemeClr>
                </a:solidFill>
                <a:effectLst/>
                <a:highlight>
                  <a:srgbClr val="FFFF00"/>
                </a:highlight>
                <a:latin typeface="Raleway" pitchFamily="2" charset="77"/>
              </a:rPr>
              <a:t>ompatibility. We need your help making best guesses about whether these student pairs will get along. </a:t>
            </a:r>
          </a:p>
          <a:p>
            <a:pPr marL="0" marR="0" lvl="0" indent="0" algn="l" defTabSz="685800" rtl="0" eaLnBrk="1" fontAlgn="auto" latinLnBrk="0" hangingPunct="1">
              <a:lnSpc>
                <a:spcPct val="100000"/>
              </a:lnSpc>
              <a:spcBef>
                <a:spcPts val="0"/>
              </a:spcBef>
              <a:spcAft>
                <a:spcPts val="0"/>
              </a:spcAft>
              <a:buClrTx/>
              <a:buSzTx/>
              <a:buFont typeface="+mj-lt"/>
              <a:buNone/>
              <a:tabLst/>
              <a:defRPr/>
            </a:pPr>
            <a:endParaRPr lang="en-US" sz="2400" b="0" i="0" dirty="0">
              <a:solidFill>
                <a:schemeClr val="accent4">
                  <a:lumMod val="10000"/>
                </a:schemeClr>
              </a:solidFill>
              <a:effectLst/>
              <a:highlight>
                <a:srgbClr val="FFFF00"/>
              </a:highlight>
              <a:latin typeface="Raleway" pitchFamily="2" charset="77"/>
            </a:endParaRPr>
          </a:p>
          <a:p>
            <a:pPr marL="0" marR="0" lvl="0" indent="0" algn="l" defTabSz="685800" rtl="0" eaLnBrk="1" fontAlgn="auto" latinLnBrk="0" hangingPunct="1">
              <a:lnSpc>
                <a:spcPct val="100000"/>
              </a:lnSpc>
              <a:spcBef>
                <a:spcPts val="0"/>
              </a:spcBef>
              <a:spcAft>
                <a:spcPts val="0"/>
              </a:spcAft>
              <a:buClrTx/>
              <a:buSzTx/>
              <a:buFont typeface="+mj-lt"/>
              <a:buNone/>
              <a:tabLst/>
              <a:defRPr/>
            </a:pPr>
            <a:r>
              <a:rPr lang="en-US" sz="2400" b="0" i="0" dirty="0">
                <a:solidFill>
                  <a:schemeClr val="accent4">
                    <a:lumMod val="10000"/>
                  </a:schemeClr>
                </a:solidFill>
                <a:effectLst/>
                <a:highlight>
                  <a:srgbClr val="FFFF00"/>
                </a:highlight>
                <a:latin typeface="Raleway" pitchFamily="2" charset="77"/>
              </a:rPr>
              <a:t>The first-grade tutees </a:t>
            </a:r>
            <a:r>
              <a:rPr lang="en-US" sz="2400" b="0" i="0" dirty="0">
                <a:solidFill>
                  <a:schemeClr val="accent4">
                    <a:lumMod val="10000"/>
                  </a:schemeClr>
                </a:solidFill>
                <a:effectLst/>
                <a:latin typeface="Raleway" pitchFamily="2" charset="77"/>
              </a:rPr>
              <a:t>should be matched with 4th and 5th grade students first. Third graders should be used as tutors only if you run out of 4th and 5th grade tutors.</a:t>
            </a:r>
          </a:p>
          <a:p>
            <a:pPr marL="0" indent="0">
              <a:lnSpc>
                <a:spcPct val="100000"/>
              </a:lnSpc>
              <a:buFont typeface="+mj-lt"/>
              <a:buNone/>
            </a:pPr>
            <a:endParaRPr lang="en-US" sz="2400" b="0" i="0" dirty="0">
              <a:solidFill>
                <a:schemeClr val="accent4">
                  <a:lumMod val="10000"/>
                </a:schemeClr>
              </a:solidFill>
              <a:effectLst/>
              <a:highlight>
                <a:srgbClr val="FFFF00"/>
              </a:highlight>
              <a:latin typeface="Raleway" pitchFamily="2" charset="77"/>
            </a:endParaRPr>
          </a:p>
          <a:p>
            <a:pPr marL="0" indent="0">
              <a:lnSpc>
                <a:spcPct val="100000"/>
              </a:lnSpc>
              <a:buFont typeface="+mj-lt"/>
              <a:buNone/>
            </a:pPr>
            <a:r>
              <a:rPr lang="en-US" sz="2400" b="0" i="0" dirty="0">
                <a:solidFill>
                  <a:schemeClr val="accent4">
                    <a:lumMod val="10000"/>
                  </a:schemeClr>
                </a:solidFill>
                <a:effectLst/>
                <a:highlight>
                  <a:srgbClr val="FFFF00"/>
                </a:highlight>
                <a:latin typeface="Raleway" pitchFamily="2" charset="77"/>
              </a:rPr>
              <a:t>We will want to m</a:t>
            </a:r>
            <a:r>
              <a:rPr lang="en-US" sz="2400" b="0" i="0" dirty="0">
                <a:solidFill>
                  <a:schemeClr val="accent4">
                    <a:lumMod val="10000"/>
                  </a:schemeClr>
                </a:solidFill>
                <a:effectLst/>
                <a:latin typeface="Raleway" pitchFamily="2" charset="77"/>
              </a:rPr>
              <a:t>aintain the same pairings for the entire intervention, unless challenges occur that cannot be resolved.</a:t>
            </a:r>
          </a:p>
          <a:p>
            <a:pPr marL="0" indent="0">
              <a:lnSpc>
                <a:spcPct val="100000"/>
              </a:lnSpc>
              <a:buFont typeface="+mj-lt"/>
              <a:buNone/>
            </a:pPr>
            <a:endParaRPr lang="en-US" sz="2400" b="0" i="0" dirty="0">
              <a:solidFill>
                <a:schemeClr val="accent4">
                  <a:lumMod val="10000"/>
                </a:schemeClr>
              </a:solidFill>
              <a:effectLst/>
              <a:latin typeface="Raleway" pitchFamily="2" charset="77"/>
            </a:endParaRPr>
          </a:p>
          <a:p>
            <a:pPr marL="0" indent="0">
              <a:lnSpc>
                <a:spcPct val="100000"/>
              </a:lnSpc>
              <a:buFont typeface="+mj-lt"/>
              <a:buNone/>
            </a:pPr>
            <a:r>
              <a:rPr lang="en-US" sz="2400" b="0" i="0" dirty="0">
                <a:solidFill>
                  <a:schemeClr val="accent4">
                    <a:lumMod val="10000"/>
                  </a:schemeClr>
                </a:solidFill>
                <a:effectLst/>
                <a:latin typeface="Raleway" pitchFamily="2" charset="77"/>
              </a:rPr>
              <a:t>If this happens, reassign the pair using your best judgment. We ask that you write this change in your daily log, as well as communicate the change with researcher Emily Mauer at the email seen here.</a:t>
            </a:r>
          </a:p>
        </p:txBody>
      </p:sp>
    </p:spTree>
    <p:extLst>
      <p:ext uri="{BB962C8B-B14F-4D97-AF65-F5344CB8AC3E}">
        <p14:creationId xmlns:p14="http://schemas.microsoft.com/office/powerpoint/2010/main" val="688317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217001a0b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217001a0b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800"/>
              <a:buFont typeface="Raleway"/>
              <a:buNone/>
            </a:pPr>
            <a:r>
              <a:rPr lang="en-US" dirty="0"/>
              <a:t>With the support of your site counselors, YMCA Reading Coach, and the UT Austin research team, you will lead two trainings at your site, the tutor and tutee trainings. We’ll lead you through both short trainings in just a few minutes. </a:t>
            </a:r>
          </a:p>
          <a:p>
            <a:pPr marL="0" lvl="0" indent="0" algn="l" rtl="0">
              <a:lnSpc>
                <a:spcPct val="100000"/>
              </a:lnSpc>
              <a:spcBef>
                <a:spcPts val="0"/>
              </a:spcBef>
              <a:spcAft>
                <a:spcPts val="0"/>
              </a:spcAft>
              <a:buClr>
                <a:srgbClr val="000000"/>
              </a:buClr>
              <a:buSzPts val="1800"/>
              <a:buFont typeface="Raleway"/>
              <a:buNone/>
            </a:pPr>
            <a:endParaRPr lang="en-US" dirty="0"/>
          </a:p>
          <a:p>
            <a:pPr marL="0" lvl="0" indent="0" algn="l" rtl="0">
              <a:lnSpc>
                <a:spcPct val="100000"/>
              </a:lnSpc>
              <a:spcBef>
                <a:spcPts val="0"/>
              </a:spcBef>
              <a:spcAft>
                <a:spcPts val="0"/>
              </a:spcAft>
              <a:buClr>
                <a:srgbClr val="000000"/>
              </a:buClr>
              <a:buSzPts val="1800"/>
              <a:buFont typeface="Raleway"/>
              <a:buNone/>
            </a:pPr>
            <a:r>
              <a:rPr lang="en-US" dirty="0"/>
              <a:t>When presenting these trainings, you’ll follow directions and read from the speaker notes.</a:t>
            </a:r>
          </a:p>
          <a:p>
            <a:pPr marL="0" lvl="0" indent="0" algn="l" rtl="0">
              <a:lnSpc>
                <a:spcPct val="100000"/>
              </a:lnSpc>
              <a:spcBef>
                <a:spcPts val="0"/>
              </a:spcBef>
              <a:spcAft>
                <a:spcPts val="0"/>
              </a:spcAft>
              <a:buClr>
                <a:srgbClr val="000000"/>
              </a:buClr>
              <a:buSzPts val="1800"/>
              <a:buFont typeface="Raleway"/>
              <a:buNone/>
            </a:pPr>
            <a:endParaRPr lang="en-US" dirty="0"/>
          </a:p>
          <a:p>
            <a:pPr marL="0" lvl="0" indent="0" algn="l" rtl="0">
              <a:lnSpc>
                <a:spcPct val="100000"/>
              </a:lnSpc>
              <a:spcBef>
                <a:spcPts val="0"/>
              </a:spcBef>
              <a:spcAft>
                <a:spcPts val="0"/>
              </a:spcAft>
              <a:buClr>
                <a:srgbClr val="000000"/>
              </a:buClr>
              <a:buSzPts val="1800"/>
              <a:buFont typeface="Raleway"/>
              <a:buNone/>
            </a:pPr>
            <a:r>
              <a:rPr lang="en-US" dirty="0"/>
              <a:t>Set high expectations, use structure and make sure students are focused and ready to learn. </a:t>
            </a:r>
          </a:p>
          <a:p>
            <a:pPr marL="0" lvl="0" indent="0" algn="l" rtl="0">
              <a:lnSpc>
                <a:spcPct val="100000"/>
              </a:lnSpc>
              <a:spcBef>
                <a:spcPts val="0"/>
              </a:spcBef>
              <a:spcAft>
                <a:spcPts val="0"/>
              </a:spcAft>
              <a:buClr>
                <a:srgbClr val="000000"/>
              </a:buClr>
              <a:buSzPts val="1800"/>
              <a:buFont typeface="Raleway"/>
              <a:buNone/>
            </a:pPr>
            <a:endParaRPr lang="en-US" dirty="0"/>
          </a:p>
          <a:p>
            <a:pPr marL="0" lvl="0" indent="0" algn="l" rtl="0">
              <a:lnSpc>
                <a:spcPct val="100000"/>
              </a:lnSpc>
              <a:spcBef>
                <a:spcPts val="0"/>
              </a:spcBef>
              <a:spcAft>
                <a:spcPts val="0"/>
              </a:spcAft>
              <a:buClr>
                <a:srgbClr val="000000"/>
              </a:buClr>
              <a:buSzPts val="1800"/>
              <a:buFont typeface="Raleway"/>
              <a:buNone/>
            </a:pPr>
            <a:r>
              <a:rPr lang="en-US" dirty="0"/>
              <a:t>Be positive! Students respond well to praise, so let them know what is going well. For example, when you see a student following or going above expectations, notice out loud: “I like how Jane is working hard and staying focused” or “I like how John is raising his hand!” </a:t>
            </a:r>
          </a:p>
          <a:p>
            <a:pPr marL="0" lvl="0" indent="0" algn="l" rtl="0">
              <a:lnSpc>
                <a:spcPct val="100000"/>
              </a:lnSpc>
              <a:spcBef>
                <a:spcPts val="0"/>
              </a:spcBef>
              <a:spcAft>
                <a:spcPts val="0"/>
              </a:spcAft>
              <a:buClr>
                <a:srgbClr val="000000"/>
              </a:buClr>
              <a:buSzPts val="1800"/>
              <a:buFont typeface="Raleway"/>
              <a:buNone/>
            </a:pPr>
            <a:endParaRPr lang="en-US" dirty="0"/>
          </a:p>
          <a:p>
            <a:pPr marL="0" lvl="0" indent="0" algn="l" rtl="0">
              <a:lnSpc>
                <a:spcPct val="100000"/>
              </a:lnSpc>
              <a:spcBef>
                <a:spcPts val="0"/>
              </a:spcBef>
              <a:spcAft>
                <a:spcPts val="0"/>
              </a:spcAft>
              <a:buClr>
                <a:srgbClr val="000000"/>
              </a:buClr>
              <a:buSzPts val="1800"/>
              <a:buFont typeface="Raleway"/>
              <a:buNone/>
            </a:pPr>
            <a:r>
              <a:rPr lang="en-US" dirty="0"/>
              <a:t>Correct mistakes in a kind way. Say something like “That’s not quite right, let’s try this.”</a:t>
            </a:r>
          </a:p>
          <a:p>
            <a:pPr marL="0" lvl="0" indent="0" algn="l" rtl="0">
              <a:lnSpc>
                <a:spcPct val="100000"/>
              </a:lnSpc>
              <a:spcBef>
                <a:spcPts val="0"/>
              </a:spcBef>
              <a:spcAft>
                <a:spcPts val="0"/>
              </a:spcAft>
              <a:buClr>
                <a:srgbClr val="000000"/>
              </a:buClr>
              <a:buSzPts val="1800"/>
              <a:buFont typeface="Raleway"/>
              <a:buNone/>
            </a:pPr>
            <a:endParaRPr lang="en-US" dirty="0"/>
          </a:p>
          <a:p>
            <a:pPr marL="0" lvl="0" indent="0" algn="l" rtl="0">
              <a:lnSpc>
                <a:spcPct val="100000"/>
              </a:lnSpc>
              <a:spcBef>
                <a:spcPts val="0"/>
              </a:spcBef>
              <a:spcAft>
                <a:spcPts val="0"/>
              </a:spcAft>
              <a:buClr>
                <a:srgbClr val="000000"/>
              </a:buClr>
              <a:buSzPts val="1800"/>
              <a:buFont typeface="Raleway"/>
              <a:buNone/>
            </a:pPr>
            <a:r>
              <a:rPr lang="en-US" dirty="0"/>
              <a:t>It is very important that you follow the exact protocol we have created as closely as possible. Because this is a randomized controlled trial funded through the U.S. Department of Education, we want to ensure that all sites are following the procedures and curriculum. </a:t>
            </a:r>
          </a:p>
          <a:p>
            <a:pPr marL="0" lvl="0" indent="0" algn="l" rtl="0">
              <a:lnSpc>
                <a:spcPct val="100000"/>
              </a:lnSpc>
              <a:spcBef>
                <a:spcPts val="0"/>
              </a:spcBef>
              <a:spcAft>
                <a:spcPts val="0"/>
              </a:spcAft>
              <a:buClr>
                <a:srgbClr val="000000"/>
              </a:buClr>
              <a:buSzPts val="1800"/>
              <a:buFont typeface="Raleway"/>
              <a:buNone/>
            </a:pPr>
            <a:endParaRPr lang="en-US" dirty="0"/>
          </a:p>
          <a:p>
            <a:pPr marL="0" marR="0" lvl="0" indent="0" algn="l" defTabSz="685800" rtl="0" eaLnBrk="1" fontAlgn="auto" latinLnBrk="0" hangingPunct="1">
              <a:lnSpc>
                <a:spcPct val="100000"/>
              </a:lnSpc>
              <a:spcBef>
                <a:spcPts val="0"/>
              </a:spcBef>
              <a:spcAft>
                <a:spcPts val="0"/>
              </a:spcAft>
              <a:buClr>
                <a:srgbClr val="000000"/>
              </a:buClr>
              <a:buSzPts val="1800"/>
              <a:buFont typeface="Raleway"/>
              <a:buNone/>
              <a:tabLst/>
              <a:defRPr/>
            </a:pPr>
            <a:r>
              <a:rPr lang="en-US" dirty="0"/>
              <a:t>We are here to help if any challenges arise. We can adjust a few small things based on your site-specific details, but PLEASE communicate and work out details with a research team member before making any adjustments yourself.</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3e47ad8c4f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3e47ad8c4f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Once the intervention period begins, you will oversee your tutors’ typical daily routine. </a:t>
            </a:r>
          </a:p>
          <a:p>
            <a:pPr marL="0" lvl="0" indent="0" algn="l" rtl="0">
              <a:spcBef>
                <a:spcPts val="0"/>
              </a:spcBef>
              <a:spcAft>
                <a:spcPts val="0"/>
              </a:spcAft>
              <a:buNone/>
            </a:pPr>
            <a:endParaRPr lang="en-US" dirty="0"/>
          </a:p>
          <a:p>
            <a:pPr marL="0" lvl="0" indent="0" algn="l" rtl="0">
              <a:spcBef>
                <a:spcPts val="0"/>
              </a:spcBef>
              <a:spcAft>
                <a:spcPts val="0"/>
              </a:spcAft>
              <a:buNone/>
            </a:pPr>
            <a:r>
              <a:rPr lang="en-US" i="1" dirty="0"/>
              <a:t>Read the bullets.</a:t>
            </a:r>
            <a:endParaRPr lang="en-US" b="1" dirty="0">
              <a:solidFill>
                <a:srgbClr val="000000"/>
              </a:solidFill>
              <a:latin typeface="Raleway"/>
              <a:ea typeface="Raleway"/>
              <a:cs typeface="Raleway"/>
              <a:sym typeface="Raleway"/>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routine may be modified slightly based on specific details for your site, but please communicate this with us if issues arise.</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3e47ad8c4f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3e47ad8c4f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900"/>
              <a:buFont typeface="Raleway"/>
              <a:buNone/>
              <a:tabLst/>
              <a:defRPr/>
            </a:pPr>
            <a:r>
              <a:rPr lang="en-US" dirty="0"/>
              <a:t>During the intervention period, you’ll be responsible for managing and distributing the student rewards we provide you. </a:t>
            </a:r>
          </a:p>
          <a:p>
            <a:pPr marL="0" marR="0" lvl="0" indent="0" algn="l" defTabSz="685800" rtl="0" eaLnBrk="1" fontAlgn="auto" latinLnBrk="0" hangingPunct="1">
              <a:lnSpc>
                <a:spcPct val="100000"/>
              </a:lnSpc>
              <a:spcBef>
                <a:spcPts val="0"/>
              </a:spcBef>
              <a:spcAft>
                <a:spcPts val="0"/>
              </a:spcAft>
              <a:buClr>
                <a:srgbClr val="000000"/>
              </a:buClr>
              <a:buSzPts val="1900"/>
              <a:buFont typeface="Raleway"/>
              <a:buNone/>
              <a:tabLst/>
              <a:defRPr/>
            </a:pPr>
            <a:endParaRPr lang="en-US" dirty="0"/>
          </a:p>
          <a:p>
            <a:pPr marL="0" marR="0" lvl="0" indent="0" algn="l" defTabSz="685800" rtl="0" eaLnBrk="1" fontAlgn="auto" latinLnBrk="0" hangingPunct="1">
              <a:lnSpc>
                <a:spcPct val="100000"/>
              </a:lnSpc>
              <a:spcBef>
                <a:spcPts val="0"/>
              </a:spcBef>
              <a:spcAft>
                <a:spcPts val="0"/>
              </a:spcAft>
              <a:buClr>
                <a:srgbClr val="000000"/>
              </a:buClr>
              <a:buSzPts val="1900"/>
              <a:buFont typeface="Raleway"/>
              <a:buNone/>
              <a:tabLst/>
              <a:defRPr/>
            </a:pPr>
            <a:r>
              <a:rPr lang="en-US" dirty="0"/>
              <a:t>Tutees will pick a reward from the treasure box once they’ve completed every 10 lessons in their daily lesson log. </a:t>
            </a:r>
          </a:p>
          <a:p>
            <a:pPr marL="0" marR="0" lvl="0" indent="0" algn="l" defTabSz="685800" rtl="0" eaLnBrk="1" fontAlgn="auto" latinLnBrk="0" hangingPunct="1">
              <a:lnSpc>
                <a:spcPct val="100000"/>
              </a:lnSpc>
              <a:spcBef>
                <a:spcPts val="0"/>
              </a:spcBef>
              <a:spcAft>
                <a:spcPts val="0"/>
              </a:spcAft>
              <a:buClr>
                <a:srgbClr val="000000"/>
              </a:buClr>
              <a:buSzPts val="1900"/>
              <a:buFont typeface="Raleway"/>
              <a:buNone/>
              <a:tabLst/>
              <a:defRPr/>
            </a:pPr>
            <a:endParaRPr lang="en-US" dirty="0"/>
          </a:p>
          <a:p>
            <a:pPr marL="0" marR="0" lvl="0" indent="0" algn="l" defTabSz="685800" rtl="0" eaLnBrk="1" fontAlgn="auto" latinLnBrk="0" hangingPunct="1">
              <a:lnSpc>
                <a:spcPct val="100000"/>
              </a:lnSpc>
              <a:spcBef>
                <a:spcPts val="0"/>
              </a:spcBef>
              <a:spcAft>
                <a:spcPts val="0"/>
              </a:spcAft>
              <a:buClr>
                <a:srgbClr val="000000"/>
              </a:buClr>
              <a:buSzPts val="1900"/>
              <a:buFont typeface="Raleway"/>
              <a:buNone/>
              <a:tabLst/>
              <a:defRPr/>
            </a:pPr>
            <a:r>
              <a:rPr lang="en-US" dirty="0"/>
              <a:t>You will also award a certificate to two or three 1st grade tutees per week. Certificates are available for tutees showing kindness, patience, and growth mindset.</a:t>
            </a:r>
          </a:p>
          <a:p>
            <a:pPr marL="0" marR="0" lvl="0" indent="0" algn="l" defTabSz="685800" rtl="0" eaLnBrk="1" fontAlgn="auto" latinLnBrk="0" hangingPunct="1">
              <a:lnSpc>
                <a:spcPct val="100000"/>
              </a:lnSpc>
              <a:spcBef>
                <a:spcPts val="0"/>
              </a:spcBef>
              <a:spcAft>
                <a:spcPts val="0"/>
              </a:spcAft>
              <a:buClr>
                <a:srgbClr val="000000"/>
              </a:buClr>
              <a:buSzPts val="1900"/>
              <a:buFont typeface="Raleway"/>
              <a:buNone/>
              <a:tabLst/>
              <a:defRPr/>
            </a:pPr>
            <a:endParaRPr lang="en-US" dirty="0"/>
          </a:p>
          <a:p>
            <a:pPr marL="0" marR="0" lvl="0" indent="0" algn="l" defTabSz="685800" rtl="0" eaLnBrk="1" fontAlgn="auto" latinLnBrk="0" hangingPunct="1">
              <a:lnSpc>
                <a:spcPct val="100000"/>
              </a:lnSpc>
              <a:spcBef>
                <a:spcPts val="0"/>
              </a:spcBef>
              <a:spcAft>
                <a:spcPts val="0"/>
              </a:spcAft>
              <a:buClr>
                <a:srgbClr val="000000"/>
              </a:buClr>
              <a:buSzPts val="1900"/>
              <a:buFont typeface="Raleway"/>
              <a:buNone/>
              <a:tabLst/>
              <a:defRPr/>
            </a:pPr>
            <a:r>
              <a:rPr lang="en-US" dirty="0"/>
              <a:t>Your tutors will wear lanyards. Every week, award two or three tutors who are giving their best effort with the choice of a special keychain they can clip onto their lanyards.  </a:t>
            </a:r>
          </a:p>
          <a:p>
            <a:pPr marL="0" marR="0" lvl="0" indent="0" algn="l" defTabSz="685800" rtl="0" eaLnBrk="1" fontAlgn="auto" latinLnBrk="0" hangingPunct="1">
              <a:lnSpc>
                <a:spcPct val="100000"/>
              </a:lnSpc>
              <a:spcBef>
                <a:spcPts val="0"/>
              </a:spcBef>
              <a:spcAft>
                <a:spcPts val="0"/>
              </a:spcAft>
              <a:buClr>
                <a:srgbClr val="000000"/>
              </a:buClr>
              <a:buSzPts val="1900"/>
              <a:buFont typeface="Raleway"/>
              <a:buNone/>
              <a:tabLst/>
              <a:defRPr/>
            </a:pPr>
            <a:endParaRPr lang="en-US" dirty="0"/>
          </a:p>
          <a:p>
            <a:pPr marL="0" marR="0" lvl="0" indent="0" algn="l" defTabSz="685800" rtl="0" eaLnBrk="1" fontAlgn="auto" latinLnBrk="0" hangingPunct="1">
              <a:lnSpc>
                <a:spcPct val="100000"/>
              </a:lnSpc>
              <a:spcBef>
                <a:spcPts val="0"/>
              </a:spcBef>
              <a:spcAft>
                <a:spcPts val="0"/>
              </a:spcAft>
              <a:buClr>
                <a:srgbClr val="000000"/>
              </a:buClr>
              <a:buSzPts val="1900"/>
              <a:buFont typeface="Raleway"/>
              <a:buNone/>
              <a:tabLst/>
              <a:defRPr/>
            </a:pPr>
            <a:r>
              <a:rPr lang="en-US" dirty="0"/>
              <a:t>Please try to mix up who is receiving the awards, noticing students who are giving their personal best. Obviously, one person’s personal best won’t always look the same as someone else’s.  </a:t>
            </a:r>
          </a:p>
          <a:p>
            <a:pPr marL="1219170" indent="-465655">
              <a:lnSpc>
                <a:spcPct val="150000"/>
              </a:lnSpc>
              <a:buClr>
                <a:srgbClr val="000000"/>
              </a:buClr>
              <a:buSzPts val="1900"/>
              <a:buFont typeface="Raleway"/>
              <a:buAutoNum type="arabicPeriod"/>
            </a:pPr>
            <a:endParaRPr lang="en-US" sz="1200" b="1" dirty="0">
              <a:solidFill>
                <a:srgbClr val="000000"/>
              </a:solidFill>
              <a:latin typeface="Raleway"/>
              <a:ea typeface="Raleway"/>
              <a:cs typeface="Raleway"/>
              <a:sym typeface="Raleway"/>
            </a:endParaRPr>
          </a:p>
        </p:txBody>
      </p:sp>
    </p:spTree>
    <p:extLst>
      <p:ext uri="{BB962C8B-B14F-4D97-AF65-F5344CB8AC3E}">
        <p14:creationId xmlns:p14="http://schemas.microsoft.com/office/powerpoint/2010/main" val="3113133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Are there any questions? </a:t>
            </a:r>
          </a:p>
          <a:p>
            <a:pPr marL="0" lvl="0" indent="0" algn="l" rtl="0">
              <a:spcBef>
                <a:spcPts val="0"/>
              </a:spcBef>
              <a:spcAft>
                <a:spcPts val="0"/>
              </a:spcAft>
              <a:buNone/>
            </a:pPr>
            <a:endParaRPr lang="en-US" i="1" dirty="0"/>
          </a:p>
          <a:p>
            <a:pPr marL="0" lvl="0" indent="0" algn="l" rtl="0">
              <a:spcBef>
                <a:spcPts val="0"/>
              </a:spcBef>
              <a:spcAft>
                <a:spcPts val="0"/>
              </a:spcAft>
              <a:buNone/>
            </a:pPr>
            <a:r>
              <a:rPr lang="en-US" sz="1200" i="1" dirty="0"/>
              <a:t>Provide time for for questions and discussion. </a:t>
            </a:r>
            <a:endParaRPr lang="en-US" sz="1200" dirty="0"/>
          </a:p>
          <a:p>
            <a:pPr marL="0" lvl="0" indent="0" algn="l" rtl="0">
              <a:spcBef>
                <a:spcPts val="0"/>
              </a:spcBef>
              <a:spcAft>
                <a:spcPts val="0"/>
              </a:spcAft>
              <a:buNone/>
            </a:pPr>
            <a:endParaRPr lang="en-US" sz="1200" dirty="0"/>
          </a:p>
          <a:p>
            <a:pPr marL="0" lvl="0" indent="0" algn="l" rtl="0">
              <a:spcBef>
                <a:spcPts val="0"/>
              </a:spcBef>
              <a:spcAft>
                <a:spcPts val="0"/>
              </a:spcAft>
              <a:buNone/>
            </a:pPr>
            <a:endParaRPr lang="en-US" sz="1200" dirty="0"/>
          </a:p>
          <a:p>
            <a:endParaRPr lang="en-US" dirty="0"/>
          </a:p>
        </p:txBody>
      </p:sp>
      <p:sp>
        <p:nvSpPr>
          <p:cNvPr id="4" name="Header Placeholder 3"/>
          <p:cNvSpPr>
            <a:spLocks noGrp="1"/>
          </p:cNvSpPr>
          <p:nvPr>
            <p:ph type="hdr" sz="quarter"/>
          </p:nvPr>
        </p:nvSpPr>
        <p:spPr/>
        <p:txBody>
          <a:bodyPr/>
          <a:lstStyle/>
          <a:p>
            <a:r>
              <a:rPr lang="en-US"/>
              <a:t>Sound Partners Adult Tutor Training</a:t>
            </a:r>
            <a:endParaRPr lang="en-US" dirty="0"/>
          </a:p>
        </p:txBody>
      </p:sp>
      <p:sp>
        <p:nvSpPr>
          <p:cNvPr id="5" name="Footer Placeholder 4"/>
          <p:cNvSpPr>
            <a:spLocks noGrp="1"/>
          </p:cNvSpPr>
          <p:nvPr>
            <p:ph type="ftr" sz="quarter" idx="4"/>
          </p:nvPr>
        </p:nvSpPr>
        <p:spPr/>
        <p:txBody>
          <a:bodyPr/>
          <a:lstStyle/>
          <a:p>
            <a:r>
              <a:rPr lang="en-US"/>
              <a:t>© 2023 The University of Texas at Austin/The Meadows Center for Preventing Educational Risk </a:t>
            </a:r>
          </a:p>
          <a:p>
            <a:r>
              <a:rPr lang="en-US"/>
              <a:t>Licensed under Creative Commons BY-NC-ND 4.0 International</a:t>
            </a:r>
            <a:endParaRPr lang="en-US" dirty="0"/>
          </a:p>
        </p:txBody>
      </p:sp>
      <p:sp>
        <p:nvSpPr>
          <p:cNvPr id="6" name="Slide Number Placeholder 5"/>
          <p:cNvSpPr>
            <a:spLocks noGrp="1"/>
          </p:cNvSpPr>
          <p:nvPr>
            <p:ph type="sldNum" sz="quarter" idx="5"/>
          </p:nvPr>
        </p:nvSpPr>
        <p:spPr/>
        <p:txBody>
          <a:bodyPr/>
          <a:lstStyle/>
          <a:p>
            <a:fld id="{D4AFDCDD-BEFD-0140-AD54-8E1B498AC408}" type="slidenum">
              <a:rPr lang="en-US" smtClean="0"/>
              <a:pPr/>
              <a:t>9</a:t>
            </a:fld>
            <a:endParaRPr lang="en-US"/>
          </a:p>
        </p:txBody>
      </p:sp>
    </p:spTree>
    <p:extLst>
      <p:ext uri="{BB962C8B-B14F-4D97-AF65-F5344CB8AC3E}">
        <p14:creationId xmlns:p14="http://schemas.microsoft.com/office/powerpoint/2010/main" val="87561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5B6A05-08A1-E2DE-B876-B7093912C0F7}"/>
              </a:ext>
            </a:extLst>
          </p:cNvPr>
          <p:cNvSpPr/>
          <p:nvPr userDrawn="1"/>
        </p:nvSpPr>
        <p:spPr>
          <a:xfrm>
            <a:off x="0" y="914401"/>
            <a:ext cx="9144000" cy="3718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1761721"/>
            <a:ext cx="9144000" cy="1429889"/>
          </a:xfrm>
        </p:spPr>
        <p:txBody>
          <a:bodyPr anchor="b"/>
          <a:lstStyle>
            <a:lvl1pPr algn="ctr">
              <a:defRPr sz="45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0" y="3192087"/>
            <a:ext cx="9144000" cy="97009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4" name="Group 3">
            <a:extLst>
              <a:ext uri="{FF2B5EF4-FFF2-40B4-BE49-F238E27FC236}">
                <a16:creationId xmlns:a16="http://schemas.microsoft.com/office/drawing/2014/main" id="{CFA08376-4937-F0F1-9D01-1EF96C444359}"/>
              </a:ext>
            </a:extLst>
          </p:cNvPr>
          <p:cNvGrpSpPr/>
          <p:nvPr userDrawn="1"/>
        </p:nvGrpSpPr>
        <p:grpSpPr>
          <a:xfrm>
            <a:off x="2002089" y="4082406"/>
            <a:ext cx="5139821" cy="428625"/>
            <a:chOff x="3518440" y="4105665"/>
            <a:chExt cx="5139821" cy="428625"/>
          </a:xfrm>
        </p:grpSpPr>
        <p:pic>
          <p:nvPicPr>
            <p:cNvPr id="16" name="Picture 15">
              <a:extLst>
                <a:ext uri="{FF2B5EF4-FFF2-40B4-BE49-F238E27FC236}">
                  <a16:creationId xmlns:a16="http://schemas.microsoft.com/office/drawing/2014/main" id="{DE363A16-F1C7-ADD0-3613-FCE60B7BAA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59113" y="4105665"/>
              <a:ext cx="762000" cy="428625"/>
            </a:xfrm>
            <a:prstGeom prst="rect">
              <a:avLst/>
            </a:prstGeom>
          </p:spPr>
        </p:pic>
        <p:pic>
          <p:nvPicPr>
            <p:cNvPr id="17" name="Picture 16">
              <a:extLst>
                <a:ext uri="{FF2B5EF4-FFF2-40B4-BE49-F238E27FC236}">
                  <a16:creationId xmlns:a16="http://schemas.microsoft.com/office/drawing/2014/main" id="{C01AD719-B4D7-CCA1-C5CC-642443BF56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18440" y="4105665"/>
              <a:ext cx="1635497" cy="355608"/>
            </a:xfrm>
            <a:prstGeom prst="rect">
              <a:avLst/>
            </a:prstGeom>
          </p:spPr>
        </p:pic>
        <p:pic>
          <p:nvPicPr>
            <p:cNvPr id="18" name="Picture 17">
              <a:extLst>
                <a:ext uri="{FF2B5EF4-FFF2-40B4-BE49-F238E27FC236}">
                  <a16:creationId xmlns:a16="http://schemas.microsoft.com/office/drawing/2014/main" id="{30A899DE-ACFB-F1E4-5391-6F013787776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26289" y="4132164"/>
              <a:ext cx="2331972" cy="329109"/>
            </a:xfrm>
            <a:prstGeom prst="rect">
              <a:avLst/>
            </a:prstGeom>
          </p:spPr>
        </p:pic>
      </p:grpSp>
      <p:sp>
        <p:nvSpPr>
          <p:cNvPr id="8" name="Date Placeholder 7">
            <a:extLst>
              <a:ext uri="{FF2B5EF4-FFF2-40B4-BE49-F238E27FC236}">
                <a16:creationId xmlns:a16="http://schemas.microsoft.com/office/drawing/2014/main" id="{1C54307D-3F2D-0BA3-F0E9-936D5DA6DD2A}"/>
              </a:ext>
            </a:extLst>
          </p:cNvPr>
          <p:cNvSpPr>
            <a:spLocks noGrp="1"/>
          </p:cNvSpPr>
          <p:nvPr>
            <p:ph type="dt" sz="half" idx="10"/>
          </p:nvPr>
        </p:nvSpPr>
        <p:spPr/>
        <p:txBody>
          <a:bodyPr/>
          <a:lstStyle/>
          <a:p>
            <a:fld id="{A2CF1093-FBAF-4C4B-A969-B0D6D9847606}" type="datetime1">
              <a:rPr lang="en-US" smtClean="0"/>
              <a:t>2/25/25</a:t>
            </a:fld>
            <a:endParaRPr lang="en-US"/>
          </a:p>
        </p:txBody>
      </p:sp>
      <p:sp>
        <p:nvSpPr>
          <p:cNvPr id="9" name="Footer Placeholder 8">
            <a:extLst>
              <a:ext uri="{FF2B5EF4-FFF2-40B4-BE49-F238E27FC236}">
                <a16:creationId xmlns:a16="http://schemas.microsoft.com/office/drawing/2014/main" id="{6D1D7BD2-FA31-4ED2-32C3-50E950FDEE70}"/>
              </a:ext>
            </a:extLst>
          </p:cNvPr>
          <p:cNvSpPr>
            <a:spLocks noGrp="1"/>
          </p:cNvSpPr>
          <p:nvPr>
            <p:ph type="ftr" sz="quarter" idx="11"/>
          </p:nvPr>
        </p:nvSpPr>
        <p:spPr/>
        <p:txBody>
          <a:bodyPr/>
          <a:lstStyle/>
          <a:p>
            <a:r>
              <a:rPr lang="en-US"/>
              <a:t>© 2023 The University of Texas at Austin/The Meadows Center for Preventing Educational Risk 
Licensed under Creative Commons BY-NC-ND 4.0 International</a:t>
            </a:r>
            <a:endParaRPr lang="en-US" dirty="0"/>
          </a:p>
        </p:txBody>
      </p:sp>
      <p:sp>
        <p:nvSpPr>
          <p:cNvPr id="10" name="Slide Number Placeholder 9">
            <a:extLst>
              <a:ext uri="{FF2B5EF4-FFF2-40B4-BE49-F238E27FC236}">
                <a16:creationId xmlns:a16="http://schemas.microsoft.com/office/drawing/2014/main" id="{F15C10B5-1804-7172-7809-C098D1844F2E}"/>
              </a:ext>
            </a:extLst>
          </p:cNvPr>
          <p:cNvSpPr>
            <a:spLocks noGrp="1"/>
          </p:cNvSpPr>
          <p:nvPr>
            <p:ph type="sldNum" sz="quarter" idx="12"/>
          </p:nvPr>
        </p:nvSpPr>
        <p:spPr/>
        <p:txBody>
          <a:bodyPr/>
          <a:lstStyle/>
          <a:p>
            <a:fld id="{3C6F48A0-891D-D94C-BA82-3F3E22A21C6C}" type="slidenum">
              <a:rPr lang="en-US" smtClean="0"/>
              <a:t>‹#›</a:t>
            </a:fld>
            <a:endParaRPr lang="en-US"/>
          </a:p>
        </p:txBody>
      </p:sp>
      <p:pic>
        <p:nvPicPr>
          <p:cNvPr id="6" name="Picture 5">
            <a:extLst>
              <a:ext uri="{FF2B5EF4-FFF2-40B4-BE49-F238E27FC236}">
                <a16:creationId xmlns:a16="http://schemas.microsoft.com/office/drawing/2014/main" id="{45DCBE6C-055D-12BA-09FB-CE417A81A84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178050" y="1253721"/>
            <a:ext cx="4787900" cy="508000"/>
          </a:xfrm>
          <a:prstGeom prst="rect">
            <a:avLst/>
          </a:prstGeom>
        </p:spPr>
      </p:pic>
    </p:spTree>
    <p:extLst>
      <p:ext uri="{BB962C8B-B14F-4D97-AF65-F5344CB8AC3E}">
        <p14:creationId xmlns:p14="http://schemas.microsoft.com/office/powerpoint/2010/main" val="21080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8CEFD-8312-1E45-8A57-10198FC5A459}" type="datetime1">
              <a:rPr lang="en-US" smtClean="0"/>
              <a:t>2/25/25</a:t>
            </a:fld>
            <a:endParaRPr lang="en-US"/>
          </a:p>
        </p:txBody>
      </p:sp>
      <p:sp>
        <p:nvSpPr>
          <p:cNvPr id="3" name="Footer Placeholder 2"/>
          <p:cNvSpPr>
            <a:spLocks noGrp="1"/>
          </p:cNvSpPr>
          <p:nvPr>
            <p:ph type="ftr" sz="quarter" idx="11"/>
          </p:nvPr>
        </p:nvSpPr>
        <p:spPr/>
        <p:txBody>
          <a:bodyPr/>
          <a:lstStyle/>
          <a:p>
            <a:r>
              <a:rPr lang="en-US"/>
              <a:t>© 2023 The University of Texas at Austin/The Meadows Center for Preventing Educational Risk 
Licensed under Creative Commons BY-NC-ND 4.0 International</a:t>
            </a:r>
          </a:p>
        </p:txBody>
      </p:sp>
      <p:sp>
        <p:nvSpPr>
          <p:cNvPr id="4" name="Slide Number Placeholder 3"/>
          <p:cNvSpPr>
            <a:spLocks noGrp="1"/>
          </p:cNvSpPr>
          <p:nvPr>
            <p:ph type="sldNum" sz="quarter" idx="12"/>
          </p:nvPr>
        </p:nvSpPr>
        <p:spPr/>
        <p:txBody>
          <a:bodyPr/>
          <a:lstStyle/>
          <a:p>
            <a:fld id="{3C6F48A0-891D-D94C-BA82-3F3E22A21C6C}" type="slidenum">
              <a:rPr lang="en-US" smtClean="0"/>
              <a:t>‹#›</a:t>
            </a:fld>
            <a:endParaRPr lang="en-US"/>
          </a:p>
        </p:txBody>
      </p:sp>
      <p:sp>
        <p:nvSpPr>
          <p:cNvPr id="5" name="Rectangle 4">
            <a:extLst>
              <a:ext uri="{FF2B5EF4-FFF2-40B4-BE49-F238E27FC236}">
                <a16:creationId xmlns:a16="http://schemas.microsoft.com/office/drawing/2014/main" id="{394F6F25-C46A-A5F4-C604-D4A2EBF742A9}"/>
              </a:ext>
            </a:extLst>
          </p:cNvPr>
          <p:cNvSpPr/>
          <p:nvPr userDrawn="1"/>
        </p:nvSpPr>
        <p:spPr>
          <a:xfrm>
            <a:off x="0" y="1"/>
            <a:ext cx="9144000" cy="4632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17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2"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21251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5BA782-883D-C45B-FCEA-35E8B7DE8CD9}"/>
              </a:ext>
            </a:extLst>
          </p:cNvPr>
          <p:cNvSpPr/>
          <p:nvPr userDrawn="1"/>
        </p:nvSpPr>
        <p:spPr>
          <a:xfrm>
            <a:off x="0" y="1064417"/>
            <a:ext cx="9144000" cy="3568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i="0">
                <a:solidFill>
                  <a:schemeClr val="bg1"/>
                </a:solidFill>
                <a:latin typeface="Avenir Next LT Pro" panose="020B0504020202020204" pitchFamily="34" charset="77"/>
                <a:cs typeface="Avenir Next LT Pro" panose="020B0504020202020204" pitchFamily="34" charset="77"/>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lnSpc>
                <a:spcPct val="100000"/>
              </a:lnSpc>
              <a:defRPr sz="2000">
                <a:latin typeface="Avenir Next LT Pro" panose="020B0504020202020204" pitchFamily="34" charset="77"/>
              </a:defRPr>
            </a:lvl1pPr>
            <a:lvl2pPr>
              <a:lnSpc>
                <a:spcPct val="100000"/>
              </a:lnSpc>
              <a:defRPr sz="2000">
                <a:latin typeface="Avenir Next LT Pro" panose="020B0504020202020204" pitchFamily="34" charset="77"/>
              </a:defRPr>
            </a:lvl2pPr>
            <a:lvl3pPr>
              <a:lnSpc>
                <a:spcPct val="100000"/>
              </a:lnSpc>
              <a:defRPr sz="2000">
                <a:latin typeface="Avenir Next LT Pro" panose="020B0504020202020204" pitchFamily="34" charset="77"/>
              </a:defRPr>
            </a:lvl3pPr>
            <a:lvl4pPr>
              <a:lnSpc>
                <a:spcPct val="100000"/>
              </a:lnSpc>
              <a:defRPr sz="2000">
                <a:latin typeface="Avenir Next LT Pro" panose="020B0504020202020204" pitchFamily="34" charset="77"/>
              </a:defRPr>
            </a:lvl4pPr>
            <a:lvl5pPr>
              <a:lnSpc>
                <a:spcPct val="100000"/>
              </a:lnSpc>
              <a:defRPr sz="200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D1FC26-5C46-FC47-873E-452C6CAAA534}" type="datetime1">
              <a:rPr lang="en-US" smtClean="0"/>
              <a:t>2/25/25</a:t>
            </a:fld>
            <a:endParaRPr lang="en-US"/>
          </a:p>
        </p:txBody>
      </p:sp>
      <p:sp>
        <p:nvSpPr>
          <p:cNvPr id="5" name="Footer Placeholder 4"/>
          <p:cNvSpPr>
            <a:spLocks noGrp="1"/>
          </p:cNvSpPr>
          <p:nvPr>
            <p:ph type="ftr" sz="quarter" idx="11"/>
          </p:nvPr>
        </p:nvSpPr>
        <p:spPr/>
        <p:txBody>
          <a:bodyPr/>
          <a:lstStyle/>
          <a:p>
            <a:r>
              <a:rPr lang="en-US"/>
              <a:t>© 2023 The University of Texas at Austin/The Meadows Center for Preventing Educational Risk 
Licensed under Creative Commons BY-NC-ND 4.0 International</a:t>
            </a:r>
          </a:p>
        </p:txBody>
      </p:sp>
      <p:sp>
        <p:nvSpPr>
          <p:cNvPr id="6" name="Slide Number Placeholder 5"/>
          <p:cNvSpPr>
            <a:spLocks noGrp="1"/>
          </p:cNvSpPr>
          <p:nvPr>
            <p:ph type="sldNum" sz="quarter" idx="12"/>
          </p:nvPr>
        </p:nvSpPr>
        <p:spPr/>
        <p:txBody>
          <a:bodyPr/>
          <a:lstStyle/>
          <a:p>
            <a:fld id="{3C6F48A0-891D-D94C-BA82-3F3E22A21C6C}" type="slidenum">
              <a:rPr lang="en-US" smtClean="0"/>
              <a:t>‹#›</a:t>
            </a:fld>
            <a:endParaRPr lang="en-US"/>
          </a:p>
        </p:txBody>
      </p:sp>
    </p:spTree>
    <p:extLst>
      <p:ext uri="{BB962C8B-B14F-4D97-AF65-F5344CB8AC3E}">
        <p14:creationId xmlns:p14="http://schemas.microsoft.com/office/powerpoint/2010/main" val="170936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B6190D-F1A4-214F-C95E-C583CF920117}"/>
              </a:ext>
            </a:extLst>
          </p:cNvPr>
          <p:cNvSpPr/>
          <p:nvPr userDrawn="1"/>
        </p:nvSpPr>
        <p:spPr>
          <a:xfrm>
            <a:off x="0" y="1387366"/>
            <a:ext cx="9144000" cy="2372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282304"/>
            <a:ext cx="7886700" cy="2139553"/>
          </a:xfrm>
        </p:spPr>
        <p:txBody>
          <a:bodyPr anchor="b"/>
          <a:lstStyle>
            <a:lvl1pPr>
              <a:defRPr sz="45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BEDC9E-5501-8446-A62C-3F5FD8511730}" type="datetime1">
              <a:rPr lang="en-US" smtClean="0"/>
              <a:t>2/25/25</a:t>
            </a:fld>
            <a:endParaRPr lang="en-US"/>
          </a:p>
        </p:txBody>
      </p:sp>
      <p:sp>
        <p:nvSpPr>
          <p:cNvPr id="5" name="Footer Placeholder 4"/>
          <p:cNvSpPr>
            <a:spLocks noGrp="1"/>
          </p:cNvSpPr>
          <p:nvPr>
            <p:ph type="ftr" sz="quarter" idx="11"/>
          </p:nvPr>
        </p:nvSpPr>
        <p:spPr/>
        <p:txBody>
          <a:bodyPr/>
          <a:lstStyle/>
          <a:p>
            <a:r>
              <a:rPr lang="en-US"/>
              <a:t>© 2023 The University of Texas at Austin/The Meadows Center for Preventing Educational Risk 
Licensed under Creative Commons BY-NC-ND 4.0 International</a:t>
            </a:r>
          </a:p>
        </p:txBody>
      </p:sp>
      <p:sp>
        <p:nvSpPr>
          <p:cNvPr id="6" name="Slide Number Placeholder 5"/>
          <p:cNvSpPr>
            <a:spLocks noGrp="1"/>
          </p:cNvSpPr>
          <p:nvPr>
            <p:ph type="sldNum" sz="quarter" idx="12"/>
          </p:nvPr>
        </p:nvSpPr>
        <p:spPr/>
        <p:txBody>
          <a:bodyPr/>
          <a:lstStyle/>
          <a:p>
            <a:fld id="{3C6F48A0-891D-D94C-BA82-3F3E22A21C6C}" type="slidenum">
              <a:rPr lang="en-US" smtClean="0"/>
              <a:t>‹#›</a:t>
            </a:fld>
            <a:endParaRPr lang="en-US"/>
          </a:p>
        </p:txBody>
      </p:sp>
    </p:spTree>
    <p:extLst>
      <p:ext uri="{BB962C8B-B14F-4D97-AF65-F5344CB8AC3E}">
        <p14:creationId xmlns:p14="http://schemas.microsoft.com/office/powerpoint/2010/main" val="117423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D7C17-5E87-EFD0-2755-C70543B8B0D6}"/>
              </a:ext>
            </a:extLst>
          </p:cNvPr>
          <p:cNvSpPr/>
          <p:nvPr userDrawn="1"/>
        </p:nvSpPr>
        <p:spPr>
          <a:xfrm>
            <a:off x="0" y="1064417"/>
            <a:ext cx="9144000" cy="3568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FC54E4-EC85-1940-9557-EB5E6A530047}" type="datetime1">
              <a:rPr lang="en-US" smtClean="0"/>
              <a:t>2/25/25</a:t>
            </a:fld>
            <a:endParaRPr lang="en-US"/>
          </a:p>
        </p:txBody>
      </p:sp>
      <p:sp>
        <p:nvSpPr>
          <p:cNvPr id="6" name="Footer Placeholder 5"/>
          <p:cNvSpPr>
            <a:spLocks noGrp="1"/>
          </p:cNvSpPr>
          <p:nvPr>
            <p:ph type="ftr" sz="quarter" idx="11"/>
          </p:nvPr>
        </p:nvSpPr>
        <p:spPr/>
        <p:txBody>
          <a:bodyPr/>
          <a:lstStyle/>
          <a:p>
            <a:r>
              <a:rPr lang="en-US"/>
              <a:t>© 2023 The University of Texas at Austin/The Meadows Center for Preventing Educational Risk 
Licensed under Creative Commons BY-NC-ND 4.0 International</a:t>
            </a:r>
          </a:p>
        </p:txBody>
      </p:sp>
      <p:sp>
        <p:nvSpPr>
          <p:cNvPr id="7" name="Slide Number Placeholder 6"/>
          <p:cNvSpPr>
            <a:spLocks noGrp="1"/>
          </p:cNvSpPr>
          <p:nvPr>
            <p:ph type="sldNum" sz="quarter" idx="12"/>
          </p:nvPr>
        </p:nvSpPr>
        <p:spPr/>
        <p:txBody>
          <a:bodyPr/>
          <a:lstStyle/>
          <a:p>
            <a:fld id="{3C6F48A0-891D-D94C-BA82-3F3E22A21C6C}" type="slidenum">
              <a:rPr lang="en-US" smtClean="0"/>
              <a:t>‹#›</a:t>
            </a:fld>
            <a:endParaRPr lang="en-US"/>
          </a:p>
        </p:txBody>
      </p:sp>
    </p:spTree>
    <p:extLst>
      <p:ext uri="{BB962C8B-B14F-4D97-AF65-F5344CB8AC3E}">
        <p14:creationId xmlns:p14="http://schemas.microsoft.com/office/powerpoint/2010/main" val="220822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7F2FFC-7355-5ABC-7C86-D673D7AFF239}"/>
              </a:ext>
            </a:extLst>
          </p:cNvPr>
          <p:cNvSpPr/>
          <p:nvPr userDrawn="1"/>
        </p:nvSpPr>
        <p:spPr>
          <a:xfrm>
            <a:off x="0" y="1064417"/>
            <a:ext cx="9144000" cy="3568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13692"/>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142405"/>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760339"/>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42405"/>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760339"/>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E67ED6-A5F5-EC46-9193-5C68B82BDE7D}" type="datetime1">
              <a:rPr lang="en-US" smtClean="0"/>
              <a:t>2/25/25</a:t>
            </a:fld>
            <a:endParaRPr lang="en-US"/>
          </a:p>
        </p:txBody>
      </p:sp>
      <p:sp>
        <p:nvSpPr>
          <p:cNvPr id="8" name="Footer Placeholder 7"/>
          <p:cNvSpPr>
            <a:spLocks noGrp="1"/>
          </p:cNvSpPr>
          <p:nvPr>
            <p:ph type="ftr" sz="quarter" idx="11"/>
          </p:nvPr>
        </p:nvSpPr>
        <p:spPr/>
        <p:txBody>
          <a:bodyPr/>
          <a:lstStyle/>
          <a:p>
            <a:r>
              <a:rPr lang="en-US"/>
              <a:t>© 2023 The University of Texas at Austin/The Meadows Center for Preventing Educational Risk 
Licensed under Creative Commons BY-NC-ND 4.0 International</a:t>
            </a:r>
          </a:p>
        </p:txBody>
      </p:sp>
      <p:sp>
        <p:nvSpPr>
          <p:cNvPr id="9" name="Slide Number Placeholder 8"/>
          <p:cNvSpPr>
            <a:spLocks noGrp="1"/>
          </p:cNvSpPr>
          <p:nvPr>
            <p:ph type="sldNum" sz="quarter" idx="12"/>
          </p:nvPr>
        </p:nvSpPr>
        <p:spPr/>
        <p:txBody>
          <a:bodyPr/>
          <a:lstStyle/>
          <a:p>
            <a:fld id="{3C6F48A0-891D-D94C-BA82-3F3E22A21C6C}" type="slidenum">
              <a:rPr lang="en-US" smtClean="0"/>
              <a:t>‹#›</a:t>
            </a:fld>
            <a:endParaRPr lang="en-US"/>
          </a:p>
        </p:txBody>
      </p:sp>
    </p:spTree>
    <p:extLst>
      <p:ext uri="{BB962C8B-B14F-4D97-AF65-F5344CB8AC3E}">
        <p14:creationId xmlns:p14="http://schemas.microsoft.com/office/powerpoint/2010/main" val="66908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9A662C-525B-8481-AA17-421BDDDB3040}"/>
              </a:ext>
            </a:extLst>
          </p:cNvPr>
          <p:cNvSpPr/>
          <p:nvPr userDrawn="1"/>
        </p:nvSpPr>
        <p:spPr>
          <a:xfrm>
            <a:off x="0" y="1064417"/>
            <a:ext cx="9144000" cy="3568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655820-6237-A449-B857-BC59AE5E69C1}" type="datetime1">
              <a:rPr lang="en-US" smtClean="0"/>
              <a:t>2/25/25</a:t>
            </a:fld>
            <a:endParaRPr lang="en-US"/>
          </a:p>
        </p:txBody>
      </p:sp>
      <p:sp>
        <p:nvSpPr>
          <p:cNvPr id="4" name="Footer Placeholder 3"/>
          <p:cNvSpPr>
            <a:spLocks noGrp="1"/>
          </p:cNvSpPr>
          <p:nvPr>
            <p:ph type="ftr" sz="quarter" idx="11"/>
          </p:nvPr>
        </p:nvSpPr>
        <p:spPr/>
        <p:txBody>
          <a:bodyPr/>
          <a:lstStyle/>
          <a:p>
            <a:r>
              <a:rPr lang="en-US"/>
              <a:t>© 2023 The University of Texas at Austin/The Meadows Center for Preventing Educational Risk 
Licensed under Creative Commons BY-NC-ND 4.0 International</a:t>
            </a:r>
          </a:p>
        </p:txBody>
      </p:sp>
      <p:sp>
        <p:nvSpPr>
          <p:cNvPr id="5" name="Slide Number Placeholder 4"/>
          <p:cNvSpPr>
            <a:spLocks noGrp="1"/>
          </p:cNvSpPr>
          <p:nvPr>
            <p:ph type="sldNum" sz="quarter" idx="12"/>
          </p:nvPr>
        </p:nvSpPr>
        <p:spPr/>
        <p:txBody>
          <a:bodyPr/>
          <a:lstStyle/>
          <a:p>
            <a:fld id="{3C6F48A0-891D-D94C-BA82-3F3E22A21C6C}" type="slidenum">
              <a:rPr lang="en-US" smtClean="0"/>
              <a:t>‹#›</a:t>
            </a:fld>
            <a:endParaRPr lang="en-US"/>
          </a:p>
        </p:txBody>
      </p:sp>
    </p:spTree>
    <p:extLst>
      <p:ext uri="{BB962C8B-B14F-4D97-AF65-F5344CB8AC3E}">
        <p14:creationId xmlns:p14="http://schemas.microsoft.com/office/powerpoint/2010/main" val="206403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9AA205-E00E-00B7-DB78-1748D72F7E08}"/>
              </a:ext>
            </a:extLst>
          </p:cNvPr>
          <p:cNvSpPr/>
          <p:nvPr userDrawn="1"/>
        </p:nvSpPr>
        <p:spPr>
          <a:xfrm>
            <a:off x="2293884" y="0"/>
            <a:ext cx="6850116"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5750" y="562708"/>
            <a:ext cx="1886927" cy="4580792"/>
          </a:xfrm>
        </p:spPr>
        <p:txBody>
          <a:bodyPr anchor="t"/>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16F20D-7B34-3747-A8BF-390B31741C55}" type="datetime1">
              <a:rPr lang="en-US" smtClean="0"/>
              <a:t>2/25/25</a:t>
            </a:fld>
            <a:endParaRPr lang="en-US"/>
          </a:p>
        </p:txBody>
      </p:sp>
      <p:sp>
        <p:nvSpPr>
          <p:cNvPr id="4" name="Footer Placeholder 3"/>
          <p:cNvSpPr>
            <a:spLocks noGrp="1"/>
          </p:cNvSpPr>
          <p:nvPr>
            <p:ph type="ftr" sz="quarter" idx="11"/>
          </p:nvPr>
        </p:nvSpPr>
        <p:spPr/>
        <p:txBody>
          <a:bodyPr/>
          <a:lstStyle/>
          <a:p>
            <a:r>
              <a:rPr lang="en-US" dirty="0"/>
              <a:t>© 2</a:t>
            </a:r>
            <a:r>
              <a:rPr lang="en-US" dirty="0">
                <a:solidFill>
                  <a:srgbClr val="222D50"/>
                </a:solidFill>
              </a:rPr>
              <a:t>023 The University of Texas at Austin/The Meadows Center for Preventing Educational Risk 
Licensed under Creative Commons BY-NC-ND 4.0 International</a:t>
            </a:r>
          </a:p>
        </p:txBody>
      </p:sp>
      <p:sp>
        <p:nvSpPr>
          <p:cNvPr id="5" name="Slide Number Placeholder 4"/>
          <p:cNvSpPr>
            <a:spLocks noGrp="1"/>
          </p:cNvSpPr>
          <p:nvPr>
            <p:ph type="sldNum" sz="quarter" idx="12"/>
          </p:nvPr>
        </p:nvSpPr>
        <p:spPr/>
        <p:txBody>
          <a:bodyPr/>
          <a:lstStyle/>
          <a:p>
            <a:fld id="{3C6F48A0-891D-D94C-BA82-3F3E22A21C6C}" type="slidenum">
              <a:rPr lang="en-US" smtClean="0"/>
              <a:t>‹#›</a:t>
            </a:fld>
            <a:endParaRPr lang="en-US"/>
          </a:p>
        </p:txBody>
      </p:sp>
    </p:spTree>
    <p:extLst>
      <p:ext uri="{BB962C8B-B14F-4D97-AF65-F5344CB8AC3E}">
        <p14:creationId xmlns:p14="http://schemas.microsoft.com/office/powerpoint/2010/main" val="376784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Rectangle 1">
            <a:extLst>
              <a:ext uri="{FF2B5EF4-FFF2-40B4-BE49-F238E27FC236}">
                <a16:creationId xmlns:a16="http://schemas.microsoft.com/office/drawing/2014/main" id="{B2C242DF-4FD7-F8DE-43FB-E7CE1A873F3F}"/>
              </a:ext>
            </a:extLst>
          </p:cNvPr>
          <p:cNvSpPr/>
          <p:nvPr userDrawn="1"/>
        </p:nvSpPr>
        <p:spPr>
          <a:xfrm>
            <a:off x="3280094" y="0"/>
            <a:ext cx="5863905"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3">
            <a:extLst>
              <a:ext uri="{FF2B5EF4-FFF2-40B4-BE49-F238E27FC236}">
                <a16:creationId xmlns:a16="http://schemas.microsoft.com/office/drawing/2014/main" id="{C1122090-5568-10C4-50A5-90F1328ED770}"/>
              </a:ext>
            </a:extLst>
          </p:cNvPr>
          <p:cNvSpPr>
            <a:spLocks noGrp="1"/>
          </p:cNvSpPr>
          <p:nvPr>
            <p:ph type="ftr" sz="quarter" idx="11"/>
          </p:nvPr>
        </p:nvSpPr>
        <p:spPr>
          <a:xfrm>
            <a:off x="1737360" y="4767263"/>
            <a:ext cx="5669280" cy="274320"/>
          </a:xfrm>
        </p:spPr>
        <p:txBody>
          <a:bodyPr/>
          <a:lstStyle/>
          <a:p>
            <a:r>
              <a:rPr lang="en-US" dirty="0"/>
              <a:t>© 2023 The University </a:t>
            </a:r>
            <a:r>
              <a:rPr lang="en-US" dirty="0">
                <a:solidFill>
                  <a:srgbClr val="C3552C"/>
                </a:solidFill>
              </a:rPr>
              <a:t>of Texas at Austin/The Meadows Center for Preventing Educational Risk 
</a:t>
            </a:r>
            <a:r>
              <a:rPr lang="en-US" dirty="0"/>
              <a:t>Licens</a:t>
            </a:r>
            <a:r>
              <a:rPr lang="en-US" dirty="0">
                <a:solidFill>
                  <a:srgbClr val="C3552C"/>
                </a:solidFill>
              </a:rPr>
              <a:t>ed under Creative Commons BY-NC-ND 4.0 International</a:t>
            </a:r>
          </a:p>
        </p:txBody>
      </p:sp>
    </p:spTree>
    <p:extLst>
      <p:ext uri="{BB962C8B-B14F-4D97-AF65-F5344CB8AC3E}">
        <p14:creationId xmlns:p14="http://schemas.microsoft.com/office/powerpoint/2010/main" val="1351278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Left Full">
    <p:spTree>
      <p:nvGrpSpPr>
        <p:cNvPr id="1" name=""/>
        <p:cNvGrpSpPr/>
        <p:nvPr/>
      </p:nvGrpSpPr>
      <p:grpSpPr>
        <a:xfrm>
          <a:off x="0" y="0"/>
          <a:ext cx="0" cy="0"/>
          <a:chOff x="0" y="0"/>
          <a:chExt cx="0" cy="0"/>
        </a:xfrm>
      </p:grpSpPr>
      <p:sp>
        <p:nvSpPr>
          <p:cNvPr id="2" name="Title 1"/>
          <p:cNvSpPr>
            <a:spLocks noGrp="1"/>
          </p:cNvSpPr>
          <p:nvPr>
            <p:ph type="title"/>
          </p:nvPr>
        </p:nvSpPr>
        <p:spPr>
          <a:xfrm>
            <a:off x="285750" y="562708"/>
            <a:ext cx="1886927" cy="4580792"/>
          </a:xfrm>
        </p:spPr>
        <p:txBody>
          <a:bodyPr anchor="t"/>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6D1766-2175-2C4D-9006-B372F4ABF914}" type="datetime1">
              <a:rPr lang="en-US" smtClean="0"/>
              <a:t>2/25/25</a:t>
            </a:fld>
            <a:endParaRPr lang="en-US"/>
          </a:p>
        </p:txBody>
      </p:sp>
      <p:sp>
        <p:nvSpPr>
          <p:cNvPr id="4" name="Footer Placeholder 3"/>
          <p:cNvSpPr>
            <a:spLocks noGrp="1"/>
          </p:cNvSpPr>
          <p:nvPr>
            <p:ph type="ftr" sz="quarter" idx="11"/>
          </p:nvPr>
        </p:nvSpPr>
        <p:spPr/>
        <p:txBody>
          <a:bodyPr/>
          <a:lstStyle/>
          <a:p>
            <a:r>
              <a:rPr lang="en-US"/>
              <a:t>© 2023 The University of Texas at Austin/The Meadows Center for Preventing Educational Risk 
Licensed under Creative Commons BY-NC-ND 4.0 International</a:t>
            </a:r>
          </a:p>
        </p:txBody>
      </p:sp>
      <p:sp>
        <p:nvSpPr>
          <p:cNvPr id="5" name="Slide Number Placeholder 4"/>
          <p:cNvSpPr>
            <a:spLocks noGrp="1"/>
          </p:cNvSpPr>
          <p:nvPr>
            <p:ph type="sldNum" sz="quarter" idx="12"/>
          </p:nvPr>
        </p:nvSpPr>
        <p:spPr/>
        <p:txBody>
          <a:bodyPr/>
          <a:lstStyle/>
          <a:p>
            <a:fld id="{3C6F48A0-891D-D94C-BA82-3F3E22A21C6C}" type="slidenum">
              <a:rPr lang="en-US" smtClean="0"/>
              <a:t>‹#›</a:t>
            </a:fld>
            <a:endParaRPr lang="en-US"/>
          </a:p>
        </p:txBody>
      </p:sp>
    </p:spTree>
    <p:extLst>
      <p:ext uri="{BB962C8B-B14F-4D97-AF65-F5344CB8AC3E}">
        <p14:creationId xmlns:p14="http://schemas.microsoft.com/office/powerpoint/2010/main" val="1916168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91"/>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98958"/>
            <a:ext cx="7886700" cy="343376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A32F7A3-F2F5-BB4F-A76E-E22635F9D974}" type="datetime1">
              <a:rPr lang="en-US" smtClean="0"/>
              <a:t>2/25/25</a:t>
            </a:fld>
            <a:endParaRPr lang="en-US"/>
          </a:p>
        </p:txBody>
      </p:sp>
      <p:sp>
        <p:nvSpPr>
          <p:cNvPr id="5" name="Footer Placeholder 4"/>
          <p:cNvSpPr>
            <a:spLocks noGrp="1"/>
          </p:cNvSpPr>
          <p:nvPr>
            <p:ph type="ftr" sz="quarter" idx="3"/>
          </p:nvPr>
        </p:nvSpPr>
        <p:spPr>
          <a:xfrm>
            <a:off x="1737360" y="4767263"/>
            <a:ext cx="5669280" cy="274320"/>
          </a:xfrm>
          <a:prstGeom prst="rect">
            <a:avLst/>
          </a:prstGeom>
        </p:spPr>
        <p:txBody>
          <a:bodyPr vert="horz" lIns="91440" tIns="45720" rIns="91440" bIns="45720" rtlCol="0" anchor="ctr"/>
          <a:lstStyle>
            <a:lvl1pPr algn="ctr">
              <a:defRPr sz="900">
                <a:solidFill>
                  <a:schemeClr val="bg1"/>
                </a:solidFill>
                <a:latin typeface="Avenir Next LT Pro" panose="020B0504020202020204" pitchFamily="34" charset="77"/>
                <a:ea typeface="Open Sans" panose="020B0606030504020204" pitchFamily="34" charset="0"/>
                <a:cs typeface="Open Sans" panose="020B0606030504020204" pitchFamily="34" charset="0"/>
              </a:defRPr>
            </a:lvl1pPr>
          </a:lstStyle>
          <a:p>
            <a:r>
              <a:rPr lang="en-US" dirty="0"/>
              <a:t>© 2023 The University of Texas at Austin/The Meadows Center for Preventing Educational Risk 
Licensed under Creative Commons BY-NC-ND 4.0 International</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C6F48A0-891D-D94C-BA82-3F3E22A21C6C}" type="slidenum">
              <a:rPr lang="en-US" smtClean="0"/>
              <a:t>‹#›</a:t>
            </a:fld>
            <a:endParaRPr lang="en-US"/>
          </a:p>
        </p:txBody>
      </p:sp>
    </p:spTree>
    <p:extLst>
      <p:ext uri="{BB962C8B-B14F-4D97-AF65-F5344CB8AC3E}">
        <p14:creationId xmlns:p14="http://schemas.microsoft.com/office/powerpoint/2010/main" val="2880264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727" r:id="rId8"/>
    <p:sldLayoutId id="2147483673" r:id="rId9"/>
    <p:sldLayoutId id="2147483667" r:id="rId10"/>
    <p:sldLayoutId id="2147483728" r:id="rId11"/>
  </p:sldLayoutIdLst>
  <p:hf hdr="0" dt="0"/>
  <p:txStyles>
    <p:titleStyle>
      <a:lvl1pPr algn="l" defTabSz="685800" rtl="0" eaLnBrk="1" latinLnBrk="0" hangingPunct="1">
        <a:lnSpc>
          <a:spcPct val="90000"/>
        </a:lnSpc>
        <a:spcBef>
          <a:spcPct val="0"/>
        </a:spcBef>
        <a:buNone/>
        <a:defRPr sz="3300" b="1" i="0" kern="1200">
          <a:solidFill>
            <a:schemeClr val="bg1"/>
          </a:solidFill>
          <a:latin typeface="Avenir Next LT Pro" panose="020B0504020202020204" pitchFamily="34" charset="77"/>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000" kern="1200">
          <a:solidFill>
            <a:schemeClr val="tx1"/>
          </a:solidFill>
          <a:latin typeface="Avenir Next LT Pro" panose="020B0504020202020204" pitchFamily="34" charset="77"/>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2000" kern="1200">
          <a:solidFill>
            <a:schemeClr val="tx1"/>
          </a:solidFill>
          <a:latin typeface="Avenir Next LT Pro" panose="020B0504020202020204" pitchFamily="34" charset="77"/>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2000" kern="1200">
          <a:solidFill>
            <a:schemeClr val="tx1"/>
          </a:solidFill>
          <a:latin typeface="Avenir Next LT Pro" panose="020B0504020202020204" pitchFamily="34" charset="77"/>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2000" kern="1200">
          <a:solidFill>
            <a:schemeClr val="tx1"/>
          </a:solidFill>
          <a:latin typeface="Avenir Next LT Pro" panose="020B0504020202020204" pitchFamily="34" charset="77"/>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2000" kern="1200">
          <a:solidFill>
            <a:schemeClr val="tx1"/>
          </a:solidFill>
          <a:latin typeface="Avenir Next LT Pro" panose="020B05040202020202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03F2-1AB7-1490-EEF6-0CFF2CB4508E}"/>
              </a:ext>
            </a:extLst>
          </p:cNvPr>
          <p:cNvSpPr>
            <a:spLocks noGrp="1"/>
          </p:cNvSpPr>
          <p:nvPr>
            <p:ph type="ctrTitle"/>
          </p:nvPr>
        </p:nvSpPr>
        <p:spPr/>
        <p:txBody>
          <a:bodyPr/>
          <a:lstStyle/>
          <a:p>
            <a:r>
              <a:rPr lang="en-US" dirty="0"/>
              <a:t>Breakout Session:</a:t>
            </a:r>
            <a:br>
              <a:rPr lang="en-US" dirty="0"/>
            </a:br>
            <a:r>
              <a:rPr lang="en-US" dirty="0"/>
              <a:t>Cross-Age Tutoring Sites</a:t>
            </a:r>
          </a:p>
        </p:txBody>
      </p:sp>
      <p:sp>
        <p:nvSpPr>
          <p:cNvPr id="8" name="Footer Placeholder 7">
            <a:extLst>
              <a:ext uri="{FF2B5EF4-FFF2-40B4-BE49-F238E27FC236}">
                <a16:creationId xmlns:a16="http://schemas.microsoft.com/office/drawing/2014/main" id="{CA25B4BA-F1CD-5C2D-409A-17D106860238}"/>
              </a:ext>
            </a:extLst>
          </p:cNvPr>
          <p:cNvSpPr>
            <a:spLocks noGrp="1"/>
          </p:cNvSpPr>
          <p:nvPr>
            <p:ph type="ftr" sz="quarter" idx="11"/>
          </p:nvPr>
        </p:nvSpPr>
        <p:spPr/>
        <p:txBody>
          <a:bodyPr/>
          <a:lstStyle/>
          <a:p>
            <a:r>
              <a:rPr lang="en-US" dirty="0"/>
              <a:t>© 2023 The University of Texas at Austin/The Meadows Center for Preventing Educational Risk 
Licensed under Creative Commons BY-NC-ND 4.0 International</a:t>
            </a:r>
          </a:p>
        </p:txBody>
      </p:sp>
      <p:sp>
        <p:nvSpPr>
          <p:cNvPr id="6" name="Slide Number Placeholder 5">
            <a:extLst>
              <a:ext uri="{FF2B5EF4-FFF2-40B4-BE49-F238E27FC236}">
                <a16:creationId xmlns:a16="http://schemas.microsoft.com/office/drawing/2014/main" id="{BA2D70D7-3653-4F35-D5E6-5A9114D50CEF}"/>
              </a:ext>
            </a:extLst>
          </p:cNvPr>
          <p:cNvSpPr>
            <a:spLocks noGrp="1"/>
          </p:cNvSpPr>
          <p:nvPr>
            <p:ph type="sldNum" sz="quarter" idx="12"/>
          </p:nvPr>
        </p:nvSpPr>
        <p:spPr/>
        <p:txBody>
          <a:bodyPr/>
          <a:lstStyle/>
          <a:p>
            <a:fld id="{3C6F48A0-891D-D94C-BA82-3F3E22A21C6C}" type="slidenum">
              <a:rPr lang="en-US" smtClean="0"/>
              <a:t>1</a:t>
            </a:fld>
            <a:endParaRPr lang="en-US"/>
          </a:p>
        </p:txBody>
      </p:sp>
      <p:sp>
        <p:nvSpPr>
          <p:cNvPr id="4" name="Subtitle 3">
            <a:extLst>
              <a:ext uri="{FF2B5EF4-FFF2-40B4-BE49-F238E27FC236}">
                <a16:creationId xmlns:a16="http://schemas.microsoft.com/office/drawing/2014/main" id="{F26927A0-32B5-293B-251B-874C641F2B8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357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7789-55C4-B4A6-EDA0-3584A28CD767}"/>
              </a:ext>
            </a:extLst>
          </p:cNvPr>
          <p:cNvSpPr>
            <a:spLocks noGrp="1"/>
          </p:cNvSpPr>
          <p:nvPr>
            <p:ph type="title"/>
          </p:nvPr>
        </p:nvSpPr>
        <p:spPr/>
        <p:txBody>
          <a:bodyPr>
            <a:normAutofit/>
          </a:bodyPr>
          <a:lstStyle/>
          <a:p>
            <a:r>
              <a:rPr lang="en-US" sz="3000" dirty="0"/>
              <a:t>Trainings</a:t>
            </a:r>
          </a:p>
        </p:txBody>
      </p:sp>
      <p:sp>
        <p:nvSpPr>
          <p:cNvPr id="3" name="Footer Placeholder 2">
            <a:extLst>
              <a:ext uri="{FF2B5EF4-FFF2-40B4-BE49-F238E27FC236}">
                <a16:creationId xmlns:a16="http://schemas.microsoft.com/office/drawing/2014/main" id="{46C13923-35FD-F123-6B2B-3048D26DB7DF}"/>
              </a:ext>
            </a:extLst>
          </p:cNvPr>
          <p:cNvSpPr>
            <a:spLocks noGrp="1"/>
          </p:cNvSpPr>
          <p:nvPr>
            <p:ph type="ftr" sz="quarter" idx="11"/>
          </p:nvPr>
        </p:nvSpPr>
        <p:spPr/>
        <p:txBody>
          <a:bodyPr/>
          <a:lstStyle/>
          <a:p>
            <a:r>
              <a:rPr lang="en-US" dirty="0"/>
              <a:t>© 2</a:t>
            </a:r>
            <a:r>
              <a:rPr lang="en-US" dirty="0">
                <a:solidFill>
                  <a:srgbClr val="222D50"/>
                </a:solidFill>
              </a:rPr>
              <a:t>023 The University of Texas at Austin/The Meadows Center for Preventing Educational Risk 
Licensed under Creative Commons BY-NC-ND 4.0 International</a:t>
            </a:r>
          </a:p>
        </p:txBody>
      </p:sp>
      <p:sp>
        <p:nvSpPr>
          <p:cNvPr id="4" name="Slide Number Placeholder 3">
            <a:extLst>
              <a:ext uri="{FF2B5EF4-FFF2-40B4-BE49-F238E27FC236}">
                <a16:creationId xmlns:a16="http://schemas.microsoft.com/office/drawing/2014/main" id="{A59C690F-6053-C921-735B-AD4F770862AF}"/>
              </a:ext>
            </a:extLst>
          </p:cNvPr>
          <p:cNvSpPr>
            <a:spLocks noGrp="1"/>
          </p:cNvSpPr>
          <p:nvPr>
            <p:ph type="sldNum" sz="quarter" idx="12"/>
          </p:nvPr>
        </p:nvSpPr>
        <p:spPr/>
        <p:txBody>
          <a:bodyPr/>
          <a:lstStyle/>
          <a:p>
            <a:fld id="{3C6F48A0-891D-D94C-BA82-3F3E22A21C6C}" type="slidenum">
              <a:rPr lang="en-US" smtClean="0"/>
              <a:pPr/>
              <a:t>10</a:t>
            </a:fld>
            <a:endParaRPr lang="en-US"/>
          </a:p>
        </p:txBody>
      </p:sp>
      <p:pic>
        <p:nvPicPr>
          <p:cNvPr id="7" name="Picture 6">
            <a:extLst>
              <a:ext uri="{FF2B5EF4-FFF2-40B4-BE49-F238E27FC236}">
                <a16:creationId xmlns:a16="http://schemas.microsoft.com/office/drawing/2014/main" id="{6A8E2902-885A-C00B-DAF9-01B360442B1A}"/>
              </a:ext>
            </a:extLst>
          </p:cNvPr>
          <p:cNvPicPr>
            <a:picLocks noChangeAspect="1"/>
          </p:cNvPicPr>
          <p:nvPr/>
        </p:nvPicPr>
        <p:blipFill>
          <a:blip r:embed="rId3"/>
          <a:stretch>
            <a:fillRect/>
          </a:stretch>
        </p:blipFill>
        <p:spPr>
          <a:xfrm>
            <a:off x="4648696" y="2452781"/>
            <a:ext cx="3747653" cy="2108055"/>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D02B23E-A762-4D76-ECC5-3FC4475B9808}"/>
              </a:ext>
            </a:extLst>
          </p:cNvPr>
          <p:cNvPicPr>
            <a:picLocks noChangeAspect="1"/>
          </p:cNvPicPr>
          <p:nvPr/>
        </p:nvPicPr>
        <p:blipFill>
          <a:blip r:embed="rId4"/>
          <a:stretch>
            <a:fillRect/>
          </a:stretch>
        </p:blipFill>
        <p:spPr>
          <a:xfrm>
            <a:off x="2490850" y="436722"/>
            <a:ext cx="3747653" cy="210805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970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p:txBody>
          <a:bodyPr>
            <a:normAutofit/>
          </a:bodyPr>
          <a:lstStyle/>
          <a:p>
            <a:pPr lvl="0"/>
            <a:r>
              <a:rPr lang="en-US" dirty="0">
                <a:sym typeface="Raleway"/>
              </a:rPr>
              <a:t>Breakout Agenda</a:t>
            </a:r>
          </a:p>
        </p:txBody>
      </p:sp>
      <p:sp>
        <p:nvSpPr>
          <p:cNvPr id="74" name="Google Shape;74;p14"/>
          <p:cNvSpPr txBox="1">
            <a:spLocks noGrp="1"/>
          </p:cNvSpPr>
          <p:nvPr>
            <p:ph idx="1"/>
          </p:nvPr>
        </p:nvSpPr>
        <p:spPr/>
        <p:txBody>
          <a:bodyPr>
            <a:normAutofit/>
          </a:bodyPr>
          <a:lstStyle/>
          <a:p>
            <a:pPr lvl="0"/>
            <a:r>
              <a:rPr lang="en-US" dirty="0">
                <a:sym typeface="Raleway"/>
              </a:rPr>
              <a:t>Overview</a:t>
            </a:r>
          </a:p>
          <a:p>
            <a:pPr lvl="0"/>
            <a:r>
              <a:rPr lang="en-US" dirty="0">
                <a:sym typeface="Raleway"/>
              </a:rPr>
              <a:t>Site Coordinator Responsibilities</a:t>
            </a:r>
          </a:p>
          <a:p>
            <a:pPr lvl="0"/>
            <a:r>
              <a:rPr lang="en-US" dirty="0">
                <a:sym typeface="Raleway"/>
              </a:rPr>
              <a:t>Cross-Age Tutor Training</a:t>
            </a:r>
          </a:p>
          <a:p>
            <a:pPr lvl="0"/>
            <a:r>
              <a:rPr lang="en-US" dirty="0">
                <a:sym typeface="Raleway"/>
              </a:rPr>
              <a:t>Cross-Age Tutee Training</a:t>
            </a:r>
          </a:p>
        </p:txBody>
      </p:sp>
      <p:sp>
        <p:nvSpPr>
          <p:cNvPr id="9" name="Footer Placeholder 8">
            <a:extLst>
              <a:ext uri="{FF2B5EF4-FFF2-40B4-BE49-F238E27FC236}">
                <a16:creationId xmlns:a16="http://schemas.microsoft.com/office/drawing/2014/main" id="{6540CF5B-436E-4DBD-1F79-64A448D9B63F}"/>
              </a:ext>
            </a:extLst>
          </p:cNvPr>
          <p:cNvSpPr>
            <a:spLocks noGrp="1"/>
          </p:cNvSpPr>
          <p:nvPr>
            <p:ph type="ftr" sz="quarter" idx="11"/>
          </p:nvPr>
        </p:nvSpPr>
        <p:spPr/>
        <p:txBody>
          <a:bodyPr/>
          <a:lstStyle/>
          <a:p>
            <a:r>
              <a:rPr lang="en-US"/>
              <a:t>© 2023 The University of Texas at Austin/The Meadows Center for Preventing Educational Risk 
Licensed under Creative Commons BY-NC-ND 4.0 International</a:t>
            </a:r>
          </a:p>
        </p:txBody>
      </p:sp>
      <p:sp>
        <p:nvSpPr>
          <p:cNvPr id="2" name="Slide Number Placeholder 1">
            <a:extLst>
              <a:ext uri="{FF2B5EF4-FFF2-40B4-BE49-F238E27FC236}">
                <a16:creationId xmlns:a16="http://schemas.microsoft.com/office/drawing/2014/main" id="{64EDF9F0-D947-5DA0-130D-9072E35FF9E7}"/>
              </a:ext>
            </a:extLst>
          </p:cNvPr>
          <p:cNvSpPr>
            <a:spLocks noGrp="1"/>
          </p:cNvSpPr>
          <p:nvPr>
            <p:ph type="sldNum" sz="quarter" idx="12"/>
          </p:nvPr>
        </p:nvSpPr>
        <p:spPr/>
        <p:txBody>
          <a:bodyPr/>
          <a:lstStyle/>
          <a:p>
            <a:fld id="{3C6F48A0-891D-D94C-BA82-3F3E22A21C6C}"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p:txBody>
          <a:bodyPr>
            <a:normAutofit/>
          </a:bodyPr>
          <a:lstStyle/>
          <a:p>
            <a:pPr lvl="0"/>
            <a:r>
              <a:rPr lang="en-US" dirty="0">
                <a:sym typeface="Raleway"/>
              </a:rPr>
              <a:t>Overview</a:t>
            </a:r>
          </a:p>
        </p:txBody>
      </p:sp>
      <p:sp>
        <p:nvSpPr>
          <p:cNvPr id="74" name="Google Shape;74;p14"/>
          <p:cNvSpPr txBox="1">
            <a:spLocks noGrp="1"/>
          </p:cNvSpPr>
          <p:nvPr>
            <p:ph idx="1"/>
          </p:nvPr>
        </p:nvSpPr>
        <p:spPr/>
        <p:txBody>
          <a:bodyPr>
            <a:normAutofit/>
          </a:bodyPr>
          <a:lstStyle/>
          <a:p>
            <a:r>
              <a:rPr lang="en-US" dirty="0">
                <a:sym typeface="Raleway"/>
              </a:rPr>
              <a:t>Your site will include 3rd, 4th, and 5th grade tutors teaching 1st grade students</a:t>
            </a:r>
          </a:p>
          <a:p>
            <a:r>
              <a:rPr lang="en-US" dirty="0">
                <a:sym typeface="Raleway"/>
              </a:rPr>
              <a:t>Each tutor will work with one 1st grade buddy</a:t>
            </a:r>
          </a:p>
          <a:p>
            <a:r>
              <a:rPr lang="en-US" dirty="0">
                <a:sym typeface="Raleway"/>
              </a:rPr>
              <a:t>Tutoring will take place Tuesdays, Wednesdays, and Thursdays during standard “homework time” for 20 minutes</a:t>
            </a:r>
          </a:p>
        </p:txBody>
      </p:sp>
      <p:sp>
        <p:nvSpPr>
          <p:cNvPr id="9" name="Footer Placeholder 8">
            <a:extLst>
              <a:ext uri="{FF2B5EF4-FFF2-40B4-BE49-F238E27FC236}">
                <a16:creationId xmlns:a16="http://schemas.microsoft.com/office/drawing/2014/main" id="{6540CF5B-436E-4DBD-1F79-64A448D9B63F}"/>
              </a:ext>
            </a:extLst>
          </p:cNvPr>
          <p:cNvSpPr>
            <a:spLocks noGrp="1"/>
          </p:cNvSpPr>
          <p:nvPr>
            <p:ph type="ftr" sz="quarter" idx="11"/>
          </p:nvPr>
        </p:nvSpPr>
        <p:spPr/>
        <p:txBody>
          <a:bodyPr/>
          <a:lstStyle/>
          <a:p>
            <a:r>
              <a:rPr lang="en-US"/>
              <a:t>© 2023 The University of Texas at Austin/The Meadows Center for Preventing Educational Risk 
Licensed under Creative Commons BY-NC-ND 4.0 International</a:t>
            </a:r>
          </a:p>
        </p:txBody>
      </p:sp>
      <p:sp>
        <p:nvSpPr>
          <p:cNvPr id="2" name="Slide Number Placeholder 1">
            <a:extLst>
              <a:ext uri="{FF2B5EF4-FFF2-40B4-BE49-F238E27FC236}">
                <a16:creationId xmlns:a16="http://schemas.microsoft.com/office/drawing/2014/main" id="{64EDF9F0-D947-5DA0-130D-9072E35FF9E7}"/>
              </a:ext>
            </a:extLst>
          </p:cNvPr>
          <p:cNvSpPr>
            <a:spLocks noGrp="1"/>
          </p:cNvSpPr>
          <p:nvPr>
            <p:ph type="sldNum" sz="quarter" idx="12"/>
          </p:nvPr>
        </p:nvSpPr>
        <p:spPr/>
        <p:txBody>
          <a:bodyPr/>
          <a:lstStyle/>
          <a:p>
            <a:fld id="{3C6F48A0-891D-D94C-BA82-3F3E22A21C6C}" type="slidenum">
              <a:rPr lang="en-US" smtClean="0"/>
              <a:t>3</a:t>
            </a:fld>
            <a:endParaRPr lang="en-US"/>
          </a:p>
        </p:txBody>
      </p:sp>
    </p:spTree>
    <p:extLst>
      <p:ext uri="{BB962C8B-B14F-4D97-AF65-F5344CB8AC3E}">
        <p14:creationId xmlns:p14="http://schemas.microsoft.com/office/powerpoint/2010/main" val="71598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1"/>
          <p:cNvSpPr txBox="1">
            <a:spLocks noGrp="1"/>
          </p:cNvSpPr>
          <p:nvPr>
            <p:ph type="title"/>
          </p:nvPr>
        </p:nvSpPr>
        <p:spPr/>
        <p:txBody>
          <a:bodyPr>
            <a:normAutofit/>
          </a:bodyPr>
          <a:lstStyle/>
          <a:p>
            <a:r>
              <a:rPr lang="en-US" dirty="0">
                <a:sym typeface="Raleway"/>
              </a:rPr>
              <a:t>Site Coordinator Responsibilities</a:t>
            </a:r>
          </a:p>
        </p:txBody>
      </p:sp>
      <p:sp>
        <p:nvSpPr>
          <p:cNvPr id="285" name="Google Shape;285;p51"/>
          <p:cNvSpPr txBox="1">
            <a:spLocks noGrp="1"/>
          </p:cNvSpPr>
          <p:nvPr>
            <p:ph idx="1"/>
          </p:nvPr>
        </p:nvSpPr>
        <p:spPr/>
        <p:txBody>
          <a:bodyPr>
            <a:normAutofit/>
          </a:bodyPr>
          <a:lstStyle/>
          <a:p>
            <a:r>
              <a:rPr lang="en-US" b="1" dirty="0">
                <a:sym typeface="Montserrat Medium"/>
              </a:rPr>
              <a:t>Start Up: </a:t>
            </a:r>
          </a:p>
          <a:p>
            <a:pPr lvl="1"/>
            <a:r>
              <a:rPr lang="en-US" dirty="0">
                <a:sym typeface="Montserrat Medium"/>
              </a:rPr>
              <a:t>Create student dyads</a:t>
            </a:r>
          </a:p>
          <a:p>
            <a:pPr lvl="1"/>
            <a:r>
              <a:rPr lang="en-US" dirty="0">
                <a:sym typeface="Montserrat Medium"/>
              </a:rPr>
              <a:t>Complete tutee and tutor training </a:t>
            </a:r>
          </a:p>
          <a:p>
            <a:r>
              <a:rPr lang="en-US" b="1" dirty="0">
                <a:sym typeface="Montserrat Medium"/>
              </a:rPr>
              <a:t>Sound Partners: </a:t>
            </a:r>
          </a:p>
          <a:p>
            <a:pPr lvl="1"/>
            <a:r>
              <a:rPr lang="en-US" dirty="0">
                <a:sym typeface="Montserrat Medium"/>
              </a:rPr>
              <a:t>Oversee homework time</a:t>
            </a:r>
          </a:p>
          <a:p>
            <a:pPr lvl="2"/>
            <a:r>
              <a:rPr lang="en-US" sz="1600" dirty="0">
                <a:sym typeface="Montserrat Medium"/>
              </a:rPr>
              <a:t>Intervene if there are challenges with behavior or the reading lessons</a:t>
            </a:r>
          </a:p>
          <a:p>
            <a:pPr lvl="2"/>
            <a:r>
              <a:rPr lang="en-US" sz="1600" dirty="0">
                <a:sym typeface="Montserrat Medium"/>
              </a:rPr>
              <a:t>Prompt students to begin lessons 3x per week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51"/>
          <p:cNvSpPr txBox="1">
            <a:spLocks noGrp="1"/>
          </p:cNvSpPr>
          <p:nvPr>
            <p:ph type="title"/>
          </p:nvPr>
        </p:nvSpPr>
        <p:spPr/>
        <p:txBody>
          <a:bodyPr/>
          <a:lstStyle/>
          <a:p>
            <a:r>
              <a:rPr lang="en-US" dirty="0">
                <a:sym typeface="Raleway"/>
              </a:rPr>
              <a:t>Pairing Students</a:t>
            </a:r>
          </a:p>
        </p:txBody>
      </p:sp>
      <p:sp>
        <p:nvSpPr>
          <p:cNvPr id="285" name="Google Shape;285;p51"/>
          <p:cNvSpPr txBox="1">
            <a:spLocks noGrp="1"/>
          </p:cNvSpPr>
          <p:nvPr>
            <p:ph idx="1"/>
          </p:nvPr>
        </p:nvSpPr>
        <p:spPr/>
        <p:txBody>
          <a:bodyPr>
            <a:normAutofit/>
          </a:bodyPr>
          <a:lstStyle/>
          <a:p>
            <a:r>
              <a:rPr lang="en-US" b="1" dirty="0"/>
              <a:t>Create a list of  student pairings </a:t>
            </a:r>
          </a:p>
          <a:p>
            <a:pPr lvl="1"/>
            <a:r>
              <a:rPr lang="en-US" dirty="0">
                <a:sym typeface="Raleway"/>
              </a:rPr>
              <a:t>Consider pick up times</a:t>
            </a:r>
          </a:p>
          <a:p>
            <a:pPr lvl="1"/>
            <a:r>
              <a:rPr lang="en-US" dirty="0">
                <a:sym typeface="Raleway"/>
              </a:rPr>
              <a:t>General compatibility</a:t>
            </a:r>
          </a:p>
          <a:p>
            <a:pPr lvl="1"/>
            <a:endParaRPr lang="en-US" dirty="0">
              <a:sym typeface="Raleway"/>
            </a:endParaRPr>
          </a:p>
        </p:txBody>
      </p:sp>
      <p:sp>
        <p:nvSpPr>
          <p:cNvPr id="4" name="TextBox 3">
            <a:extLst>
              <a:ext uri="{FF2B5EF4-FFF2-40B4-BE49-F238E27FC236}">
                <a16:creationId xmlns:a16="http://schemas.microsoft.com/office/drawing/2014/main" id="{0666AF3F-8CB6-5279-0AE2-5EC05775564C}"/>
              </a:ext>
            </a:extLst>
          </p:cNvPr>
          <p:cNvSpPr txBox="1"/>
          <p:nvPr/>
        </p:nvSpPr>
        <p:spPr>
          <a:xfrm>
            <a:off x="6198919" y="301048"/>
            <a:ext cx="2715368" cy="419457"/>
          </a:xfrm>
          <a:prstGeom prst="roundRect">
            <a:avLst>
              <a:gd name="adj" fmla="val 8675"/>
            </a:avLst>
          </a:prstGeom>
          <a:solidFill>
            <a:srgbClr val="AD208C"/>
          </a:solidFill>
        </p:spPr>
        <p:txBody>
          <a:bodyPr wrap="square" anchor="ctr">
            <a:spAutoFit/>
          </a:bodyPr>
          <a:lstStyle/>
          <a:p>
            <a:pPr algn="ctr"/>
            <a:r>
              <a:rPr lang="en-US" sz="2000" b="1" dirty="0">
                <a:solidFill>
                  <a:schemeClr val="bg1"/>
                </a:solidFill>
                <a:latin typeface="Avenir Next LT Pro" panose="020B0504020202020204" pitchFamily="34" charset="77"/>
                <a:sym typeface="Roboto"/>
              </a:rPr>
              <a:t>September</a:t>
            </a:r>
          </a:p>
        </p:txBody>
      </p:sp>
    </p:spTree>
    <p:extLst>
      <p:ext uri="{BB962C8B-B14F-4D97-AF65-F5344CB8AC3E}">
        <p14:creationId xmlns:p14="http://schemas.microsoft.com/office/powerpoint/2010/main" val="356254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4"/>
          <p:cNvSpPr txBox="1">
            <a:spLocks noGrp="1"/>
          </p:cNvSpPr>
          <p:nvPr>
            <p:ph type="title"/>
          </p:nvPr>
        </p:nvSpPr>
        <p:spPr/>
        <p:txBody>
          <a:bodyPr/>
          <a:lstStyle/>
          <a:p>
            <a:r>
              <a:rPr lang="en-US" dirty="0">
                <a:sym typeface="Raleway"/>
              </a:rPr>
              <a:t>Training Tips</a:t>
            </a:r>
          </a:p>
        </p:txBody>
      </p:sp>
      <p:sp>
        <p:nvSpPr>
          <p:cNvPr id="303" name="Google Shape;303;p54"/>
          <p:cNvSpPr txBox="1">
            <a:spLocks noGrp="1"/>
          </p:cNvSpPr>
          <p:nvPr>
            <p:ph idx="1"/>
          </p:nvPr>
        </p:nvSpPr>
        <p:spPr>
          <a:xfrm>
            <a:off x="628650" y="1408687"/>
            <a:ext cx="7886700" cy="3433765"/>
          </a:xfrm>
        </p:spPr>
        <p:txBody>
          <a:bodyPr>
            <a:normAutofit/>
          </a:bodyPr>
          <a:lstStyle/>
          <a:p>
            <a:r>
              <a:rPr lang="en-US" dirty="0">
                <a:sym typeface="Raleway"/>
              </a:rPr>
              <a:t>Lead </a:t>
            </a:r>
            <a:r>
              <a:rPr lang="en-US" b="1" dirty="0">
                <a:sym typeface="Raleway"/>
              </a:rPr>
              <a:t>two</a:t>
            </a:r>
            <a:r>
              <a:rPr lang="en-US" dirty="0">
                <a:sym typeface="Raleway"/>
              </a:rPr>
              <a:t> trainings at your site, the tutor and tutee trainings. </a:t>
            </a:r>
          </a:p>
          <a:p>
            <a:r>
              <a:rPr lang="en-US" dirty="0">
                <a:sym typeface="Raleway"/>
              </a:rPr>
              <a:t>This will help to set high expectations, use structure, and make sure students are focused and ready to learn. </a:t>
            </a:r>
          </a:p>
        </p:txBody>
      </p:sp>
      <p:sp>
        <p:nvSpPr>
          <p:cNvPr id="4" name="TextBox 3">
            <a:extLst>
              <a:ext uri="{FF2B5EF4-FFF2-40B4-BE49-F238E27FC236}">
                <a16:creationId xmlns:a16="http://schemas.microsoft.com/office/drawing/2014/main" id="{AD740171-627C-4FE2-2945-A6B64BF42F0B}"/>
              </a:ext>
            </a:extLst>
          </p:cNvPr>
          <p:cNvSpPr txBox="1"/>
          <p:nvPr/>
        </p:nvSpPr>
        <p:spPr>
          <a:xfrm>
            <a:off x="6982691" y="301048"/>
            <a:ext cx="1931596" cy="419457"/>
          </a:xfrm>
          <a:prstGeom prst="roundRect">
            <a:avLst>
              <a:gd name="adj" fmla="val 8675"/>
            </a:avLst>
          </a:prstGeom>
          <a:solidFill>
            <a:srgbClr val="AD208C"/>
          </a:solidFill>
        </p:spPr>
        <p:txBody>
          <a:bodyPr wrap="square" anchor="ctr">
            <a:spAutoFit/>
          </a:bodyPr>
          <a:lstStyle/>
          <a:p>
            <a:pPr algn="ctr"/>
            <a:r>
              <a:rPr lang="en-US" sz="2000" b="1" dirty="0">
                <a:solidFill>
                  <a:schemeClr val="bg1"/>
                </a:solidFill>
                <a:latin typeface="Avenir Next LT Pro" panose="020B0504020202020204" pitchFamily="34" charset="77"/>
                <a:sym typeface="Roboto"/>
              </a:rPr>
              <a:t>September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2"/>
          <p:cNvSpPr txBox="1">
            <a:spLocks noGrp="1"/>
          </p:cNvSpPr>
          <p:nvPr>
            <p:ph type="title"/>
          </p:nvPr>
        </p:nvSpPr>
        <p:spPr/>
        <p:txBody>
          <a:bodyPr/>
          <a:lstStyle/>
          <a:p>
            <a:r>
              <a:rPr lang="en-US" dirty="0">
                <a:sym typeface="Raleway"/>
              </a:rPr>
              <a:t>Daily Tutoring Routine </a:t>
            </a:r>
          </a:p>
        </p:txBody>
      </p:sp>
      <p:sp>
        <p:nvSpPr>
          <p:cNvPr id="291" name="Google Shape;291;p52"/>
          <p:cNvSpPr txBox="1">
            <a:spLocks noGrp="1"/>
          </p:cNvSpPr>
          <p:nvPr>
            <p:ph idx="1"/>
          </p:nvPr>
        </p:nvSpPr>
        <p:spPr/>
        <p:txBody>
          <a:bodyPr/>
          <a:lstStyle/>
          <a:p>
            <a:r>
              <a:rPr lang="en-US" dirty="0">
                <a:sym typeface="Raleway"/>
              </a:rPr>
              <a:t>Students eat their snack.</a:t>
            </a:r>
          </a:p>
          <a:p>
            <a:r>
              <a:rPr lang="en-US" dirty="0">
                <a:sym typeface="Raleway"/>
              </a:rPr>
              <a:t>During quiet time, students pair up with their buddy, get lesson items, and complete lessons (goal is 2 lessons per day). </a:t>
            </a:r>
          </a:p>
          <a:p>
            <a:r>
              <a:rPr lang="en-US" dirty="0">
                <a:sym typeface="Raleway"/>
              </a:rPr>
              <a:t>Please support quiet time / Reading Buddies environment </a:t>
            </a:r>
          </a:p>
          <a:p>
            <a:r>
              <a:rPr lang="en-US" dirty="0">
                <a:sym typeface="Raleway"/>
              </a:rPr>
              <a:t>Once the twenty-minute time is up, the students will put away their materials. </a:t>
            </a:r>
          </a:p>
          <a:p>
            <a:r>
              <a:rPr lang="en-US" dirty="0">
                <a:sym typeface="Raleway"/>
              </a:rPr>
              <a:t>Then, they will continue as normal with the YMCA day. </a:t>
            </a:r>
          </a:p>
          <a:p>
            <a:r>
              <a:rPr lang="en-US" dirty="0">
                <a:sym typeface="Raleway"/>
              </a:rPr>
              <a:t>If students are absent on a tutoring day, they should try to add a “make-up” day on a Friday or Monday. </a:t>
            </a:r>
          </a:p>
        </p:txBody>
      </p:sp>
      <p:sp>
        <p:nvSpPr>
          <p:cNvPr id="5" name="TextBox 4">
            <a:extLst>
              <a:ext uri="{FF2B5EF4-FFF2-40B4-BE49-F238E27FC236}">
                <a16:creationId xmlns:a16="http://schemas.microsoft.com/office/drawing/2014/main" id="{1D0DB027-CF0A-60A6-9B69-F660C51F95BA}"/>
              </a:ext>
            </a:extLst>
          </p:cNvPr>
          <p:cNvSpPr txBox="1"/>
          <p:nvPr/>
        </p:nvSpPr>
        <p:spPr>
          <a:xfrm>
            <a:off x="6638306" y="301048"/>
            <a:ext cx="2275981" cy="419457"/>
          </a:xfrm>
          <a:prstGeom prst="roundRect">
            <a:avLst>
              <a:gd name="adj" fmla="val 8675"/>
            </a:avLst>
          </a:prstGeom>
          <a:solidFill>
            <a:srgbClr val="AD208C"/>
          </a:solidFill>
        </p:spPr>
        <p:txBody>
          <a:bodyPr wrap="square" anchor="ctr">
            <a:spAutoFit/>
          </a:bodyPr>
          <a:lstStyle/>
          <a:p>
            <a:pPr algn="ctr"/>
            <a:r>
              <a:rPr lang="en-US" sz="2000" b="1" dirty="0">
                <a:solidFill>
                  <a:schemeClr val="bg1"/>
                </a:solidFill>
                <a:latin typeface="Avenir Next LT Pro" panose="020B0504020202020204" pitchFamily="34" charset="77"/>
                <a:sym typeface="Roboto"/>
              </a:rPr>
              <a:t>October – March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title"/>
          </p:nvPr>
        </p:nvSpPr>
        <p:spPr/>
        <p:txBody>
          <a:bodyPr/>
          <a:lstStyle/>
          <a:p>
            <a:r>
              <a:rPr lang="en-US" dirty="0">
                <a:sym typeface="Raleway"/>
              </a:rPr>
              <a:t>Manage Student Rewards </a:t>
            </a:r>
          </a:p>
        </p:txBody>
      </p:sp>
      <p:sp>
        <p:nvSpPr>
          <p:cNvPr id="250" name="Google Shape;250;p45"/>
          <p:cNvSpPr txBox="1">
            <a:spLocks noGrp="1"/>
          </p:cNvSpPr>
          <p:nvPr>
            <p:ph idx="1"/>
          </p:nvPr>
        </p:nvSpPr>
        <p:spPr/>
        <p:txBody>
          <a:bodyPr>
            <a:normAutofit/>
          </a:bodyPr>
          <a:lstStyle/>
          <a:p>
            <a:r>
              <a:rPr lang="en-US" b="1" dirty="0">
                <a:sym typeface="Raleway"/>
              </a:rPr>
              <a:t>Treasure Box: </a:t>
            </a:r>
            <a:r>
              <a:rPr lang="en-US" dirty="0">
                <a:sym typeface="Raleway"/>
              </a:rPr>
              <a:t>Tutees pick a reward after completion of every 10 lessons marked on their Lesson Log. </a:t>
            </a:r>
          </a:p>
          <a:p>
            <a:r>
              <a:rPr lang="en-US" b="1" dirty="0">
                <a:sym typeface="Raleway"/>
              </a:rPr>
              <a:t>Certificate Stickers: </a:t>
            </a:r>
            <a:r>
              <a:rPr lang="en-US" dirty="0">
                <a:sym typeface="Raleway"/>
              </a:rPr>
              <a:t>Award two or three 1st grade tutees per week who are showing kindness, patience, or growth mindset.</a:t>
            </a:r>
          </a:p>
          <a:p>
            <a:r>
              <a:rPr lang="en-US" b="1" dirty="0">
                <a:sym typeface="Raleway"/>
              </a:rPr>
              <a:t>Lanyard and keychains: </a:t>
            </a:r>
            <a:r>
              <a:rPr lang="en-US" dirty="0">
                <a:sym typeface="Raleway"/>
              </a:rPr>
              <a:t>We will provide “Tutor lanyards” for the 4th/5th graders. Like the certificates, please choose two or three tutors who are giving their best effort per week to select a special keychain. The tutors can easily clip these on to their keychain. </a:t>
            </a:r>
          </a:p>
        </p:txBody>
      </p:sp>
      <p:sp>
        <p:nvSpPr>
          <p:cNvPr id="2" name="TextBox 1">
            <a:extLst>
              <a:ext uri="{FF2B5EF4-FFF2-40B4-BE49-F238E27FC236}">
                <a16:creationId xmlns:a16="http://schemas.microsoft.com/office/drawing/2014/main" id="{23C3F1C5-BD29-F468-B0B6-CB33CD5D1A2E}"/>
              </a:ext>
            </a:extLst>
          </p:cNvPr>
          <p:cNvSpPr txBox="1"/>
          <p:nvPr/>
        </p:nvSpPr>
        <p:spPr>
          <a:xfrm>
            <a:off x="334108" y="70339"/>
            <a:ext cx="184731" cy="300082"/>
          </a:xfrm>
          <a:prstGeom prst="rect">
            <a:avLst/>
          </a:prstGeom>
          <a:noFill/>
        </p:spPr>
        <p:txBody>
          <a:bodyPr wrap="none" rtlCol="0">
            <a:spAutoFit/>
          </a:bodyPr>
          <a:lstStyle/>
          <a:p>
            <a:endParaRPr lang="en-US" sz="1350" dirty="0"/>
          </a:p>
        </p:txBody>
      </p:sp>
      <p:sp>
        <p:nvSpPr>
          <p:cNvPr id="5" name="TextBox 4">
            <a:extLst>
              <a:ext uri="{FF2B5EF4-FFF2-40B4-BE49-F238E27FC236}">
                <a16:creationId xmlns:a16="http://schemas.microsoft.com/office/drawing/2014/main" id="{4FAD1B6E-B3CE-5DBE-ED76-98D3BF061289}"/>
              </a:ext>
            </a:extLst>
          </p:cNvPr>
          <p:cNvSpPr txBox="1"/>
          <p:nvPr/>
        </p:nvSpPr>
        <p:spPr>
          <a:xfrm>
            <a:off x="6638306" y="301048"/>
            <a:ext cx="2275981" cy="419457"/>
          </a:xfrm>
          <a:prstGeom prst="roundRect">
            <a:avLst>
              <a:gd name="adj" fmla="val 8675"/>
            </a:avLst>
          </a:prstGeom>
          <a:solidFill>
            <a:srgbClr val="AD208C"/>
          </a:solidFill>
        </p:spPr>
        <p:txBody>
          <a:bodyPr wrap="square" anchor="ctr">
            <a:spAutoFit/>
          </a:bodyPr>
          <a:lstStyle/>
          <a:p>
            <a:pPr algn="ctr"/>
            <a:r>
              <a:rPr lang="en-US" sz="2000" b="1" dirty="0">
                <a:solidFill>
                  <a:schemeClr val="bg1"/>
                </a:solidFill>
                <a:latin typeface="Avenir Next LT Pro" panose="020B0504020202020204" pitchFamily="34" charset="77"/>
                <a:sym typeface="Roboto"/>
              </a:rPr>
              <a:t>October – March</a:t>
            </a:r>
          </a:p>
        </p:txBody>
      </p:sp>
      <p:sp>
        <p:nvSpPr>
          <p:cNvPr id="6" name="TextBox 5">
            <a:extLst>
              <a:ext uri="{FF2B5EF4-FFF2-40B4-BE49-F238E27FC236}">
                <a16:creationId xmlns:a16="http://schemas.microsoft.com/office/drawing/2014/main" id="{89FFEAD5-3BC3-F4A7-778B-344395666FF1}"/>
              </a:ext>
            </a:extLst>
          </p:cNvPr>
          <p:cNvSpPr txBox="1"/>
          <p:nvPr/>
        </p:nvSpPr>
        <p:spPr>
          <a:xfrm>
            <a:off x="1464005" y="4014368"/>
            <a:ext cx="6215990" cy="419457"/>
          </a:xfrm>
          <a:prstGeom prst="roundRect">
            <a:avLst>
              <a:gd name="adj" fmla="val 8675"/>
            </a:avLst>
          </a:prstGeom>
          <a:solidFill>
            <a:srgbClr val="FCDC10"/>
          </a:solidFill>
        </p:spPr>
        <p:txBody>
          <a:bodyPr wrap="square" anchor="ctr">
            <a:spAutoFit/>
          </a:bodyPr>
          <a:lstStyle/>
          <a:p>
            <a:pPr algn="ctr"/>
            <a:r>
              <a:rPr lang="en-US" sz="2000" b="1" dirty="0">
                <a:latin typeface="Avenir Next LT Pro" panose="020B0504020202020204" pitchFamily="34" charset="77"/>
                <a:sym typeface="Roboto"/>
              </a:rPr>
              <a:t>Try to mix up who receives rewards!</a:t>
            </a:r>
          </a:p>
        </p:txBody>
      </p:sp>
    </p:spTree>
    <p:extLst>
      <p:ext uri="{BB962C8B-B14F-4D97-AF65-F5344CB8AC3E}">
        <p14:creationId xmlns:p14="http://schemas.microsoft.com/office/powerpoint/2010/main" val="318000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953ECE-F50A-FFBA-F904-4EB71C3DCD57}"/>
              </a:ext>
            </a:extLst>
          </p:cNvPr>
          <p:cNvPicPr>
            <a:picLocks noChangeAspect="1"/>
          </p:cNvPicPr>
          <p:nvPr/>
        </p:nvPicPr>
        <p:blipFill>
          <a:blip r:embed="rId3"/>
          <a:stretch>
            <a:fillRect/>
          </a:stretch>
        </p:blipFill>
        <p:spPr>
          <a:xfrm>
            <a:off x="3624287" y="0"/>
            <a:ext cx="3705312" cy="5143500"/>
          </a:xfrm>
          <a:prstGeom prst="rect">
            <a:avLst/>
          </a:prstGeom>
        </p:spPr>
      </p:pic>
      <p:sp>
        <p:nvSpPr>
          <p:cNvPr id="2" name="Title 1">
            <a:extLst>
              <a:ext uri="{FF2B5EF4-FFF2-40B4-BE49-F238E27FC236}">
                <a16:creationId xmlns:a16="http://schemas.microsoft.com/office/drawing/2014/main" id="{D1177789-55C4-B4A6-EDA0-3584A28CD767}"/>
              </a:ext>
            </a:extLst>
          </p:cNvPr>
          <p:cNvSpPr>
            <a:spLocks noGrp="1"/>
          </p:cNvSpPr>
          <p:nvPr>
            <p:ph type="title"/>
          </p:nvPr>
        </p:nvSpPr>
        <p:spPr/>
        <p:txBody>
          <a:bodyPr>
            <a:normAutofit/>
          </a:bodyPr>
          <a:lstStyle/>
          <a:p>
            <a:r>
              <a:rPr lang="en-US" sz="2400" dirty="0"/>
              <a:t>Questions?</a:t>
            </a:r>
          </a:p>
        </p:txBody>
      </p:sp>
      <p:sp>
        <p:nvSpPr>
          <p:cNvPr id="3" name="Footer Placeholder 2">
            <a:extLst>
              <a:ext uri="{FF2B5EF4-FFF2-40B4-BE49-F238E27FC236}">
                <a16:creationId xmlns:a16="http://schemas.microsoft.com/office/drawing/2014/main" id="{46C13923-35FD-F123-6B2B-3048D26DB7DF}"/>
              </a:ext>
            </a:extLst>
          </p:cNvPr>
          <p:cNvSpPr>
            <a:spLocks noGrp="1"/>
          </p:cNvSpPr>
          <p:nvPr>
            <p:ph type="ftr" sz="quarter" idx="11"/>
          </p:nvPr>
        </p:nvSpPr>
        <p:spPr/>
        <p:txBody>
          <a:bodyPr/>
          <a:lstStyle/>
          <a:p>
            <a:r>
              <a:rPr lang="en-US" dirty="0"/>
              <a:t>© 2</a:t>
            </a:r>
            <a:r>
              <a:rPr lang="en-US" dirty="0">
                <a:solidFill>
                  <a:srgbClr val="222D50"/>
                </a:solidFill>
              </a:rPr>
              <a:t>023 The University of Texas at Austin/The Meadows Center for Preventing Educational Risk 
Licensed under Creative Commons BY-NC-ND 4.0 International</a:t>
            </a:r>
          </a:p>
        </p:txBody>
      </p:sp>
      <p:sp>
        <p:nvSpPr>
          <p:cNvPr id="4" name="Slide Number Placeholder 3">
            <a:extLst>
              <a:ext uri="{FF2B5EF4-FFF2-40B4-BE49-F238E27FC236}">
                <a16:creationId xmlns:a16="http://schemas.microsoft.com/office/drawing/2014/main" id="{A59C690F-6053-C921-735B-AD4F770862AF}"/>
              </a:ext>
            </a:extLst>
          </p:cNvPr>
          <p:cNvSpPr>
            <a:spLocks noGrp="1"/>
          </p:cNvSpPr>
          <p:nvPr>
            <p:ph type="sldNum" sz="quarter" idx="12"/>
          </p:nvPr>
        </p:nvSpPr>
        <p:spPr/>
        <p:txBody>
          <a:bodyPr/>
          <a:lstStyle/>
          <a:p>
            <a:fld id="{3C6F48A0-891D-D94C-BA82-3F3E22A21C6C}" type="slidenum">
              <a:rPr lang="en-US" smtClean="0"/>
              <a:t>9</a:t>
            </a:fld>
            <a:endParaRPr lang="en-US"/>
          </a:p>
        </p:txBody>
      </p:sp>
    </p:spTree>
    <p:extLst>
      <p:ext uri="{BB962C8B-B14F-4D97-AF65-F5344CB8AC3E}">
        <p14:creationId xmlns:p14="http://schemas.microsoft.com/office/powerpoint/2010/main" val="4135909663"/>
      </p:ext>
    </p:extLst>
  </p:cSld>
  <p:clrMapOvr>
    <a:masterClrMapping/>
  </p:clrMapOvr>
</p:sld>
</file>

<file path=ppt/theme/theme1.xml><?xml version="1.0" encoding="utf-8"?>
<a:theme xmlns:a="http://schemas.openxmlformats.org/drawingml/2006/main" name="Office Theme">
  <a:themeElements>
    <a:clrScheme name="RB">
      <a:dk1>
        <a:srgbClr val="000000"/>
      </a:dk1>
      <a:lt1>
        <a:srgbClr val="FFFFFF"/>
      </a:lt1>
      <a:dk2>
        <a:srgbClr val="222D50"/>
      </a:dk2>
      <a:lt2>
        <a:srgbClr val="E7E6E6"/>
      </a:lt2>
      <a:accent1>
        <a:srgbClr val="20A5DE"/>
      </a:accent1>
      <a:accent2>
        <a:srgbClr val="F47A1F"/>
      </a:accent2>
      <a:accent3>
        <a:srgbClr val="16B7AF"/>
      </a:accent3>
      <a:accent4>
        <a:srgbClr val="FAAB17"/>
      </a:accent4>
      <a:accent5>
        <a:srgbClr val="0E77BE"/>
      </a:accent5>
      <a:accent6>
        <a:srgbClr val="00A576"/>
      </a:accent6>
      <a:hlink>
        <a:srgbClr val="63529C"/>
      </a:hlink>
      <a:folHlink>
        <a:srgbClr val="AD208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8576</TotalTime>
  <Words>1456</Words>
  <Application>Microsoft Macintosh PowerPoint</Application>
  <PresentationFormat>On-screen Show (16:9)</PresentationFormat>
  <Paragraphs>133</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Montserrat Medium</vt:lpstr>
      <vt:lpstr>Avenir Next LT Pro</vt:lpstr>
      <vt:lpstr>Raleway</vt:lpstr>
      <vt:lpstr>Arial</vt:lpstr>
      <vt:lpstr>Calibri</vt:lpstr>
      <vt:lpstr>Office Theme</vt:lpstr>
      <vt:lpstr>Breakout Session: Cross-Age Tutoring Sites</vt:lpstr>
      <vt:lpstr>Breakout Agenda</vt:lpstr>
      <vt:lpstr>Overview</vt:lpstr>
      <vt:lpstr>Site Coordinator Responsibilities</vt:lpstr>
      <vt:lpstr>Pairing Students</vt:lpstr>
      <vt:lpstr>Training Tips</vt:lpstr>
      <vt:lpstr>Daily Tutoring Routine </vt:lpstr>
      <vt:lpstr>Manage Student Rewards </vt:lpstr>
      <vt:lpstr>Questions?</vt:lpstr>
      <vt:lpstr>Trainings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Tutor Training</dc:title>
  <dc:creator>Trevino, Carlos</dc:creator>
  <cp:lastModifiedBy>Mauer, Emily M</cp:lastModifiedBy>
  <cp:revision>60</cp:revision>
  <dcterms:created xsi:type="dcterms:W3CDTF">2023-04-18T14:40:56Z</dcterms:created>
  <dcterms:modified xsi:type="dcterms:W3CDTF">2025-02-25T16:25:55Z</dcterms:modified>
</cp:coreProperties>
</file>