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21"/>
  </p:notesMasterIdLst>
  <p:handoutMasterIdLst>
    <p:handoutMasterId r:id="rId22"/>
  </p:handoutMasterIdLst>
  <p:sldIdLst>
    <p:sldId id="256" r:id="rId2"/>
    <p:sldId id="288" r:id="rId3"/>
    <p:sldId id="259" r:id="rId4"/>
    <p:sldId id="260" r:id="rId5"/>
    <p:sldId id="262" r:id="rId6"/>
    <p:sldId id="265" r:id="rId7"/>
    <p:sldId id="307" r:id="rId8"/>
    <p:sldId id="300" r:id="rId9"/>
    <p:sldId id="296" r:id="rId10"/>
    <p:sldId id="271" r:id="rId11"/>
    <p:sldId id="272" r:id="rId12"/>
    <p:sldId id="258" r:id="rId13"/>
    <p:sldId id="298" r:id="rId14"/>
    <p:sldId id="297" r:id="rId15"/>
    <p:sldId id="285" r:id="rId16"/>
    <p:sldId id="277" r:id="rId17"/>
    <p:sldId id="278" r:id="rId18"/>
    <p:sldId id="302" r:id="rId19"/>
    <p:sldId id="304" r:id="rId20"/>
  </p:sldIdLst>
  <p:sldSz cx="9144000" cy="5143500" type="screen16x9"/>
  <p:notesSz cx="6858000" cy="9144000"/>
  <p:embeddedFontLst>
    <p:embeddedFont>
      <p:font typeface="Avenir Next LT Pro" panose="020B0504020202020204" pitchFamily="34" charset="77"/>
      <p:regular r:id="rId23"/>
      <p:bold r:id="rId24"/>
      <p:italic r:id="rId25"/>
      <p:boldItalic r:id="rId26"/>
    </p:embeddedFont>
    <p:embeddedFont>
      <p:font typeface="Raleway" pitchFamily="2" charset="77"/>
      <p:regular r:id="rId27"/>
      <p:bold r:id="rId28"/>
      <p:italic r:id="rId29"/>
      <p:boldItalic r:id="rId30"/>
    </p:embeddedFont>
    <p:embeddedFont>
      <p:font typeface="Raleway SemiBold"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Medium" panose="020F0502020204030204" pitchFamily="34"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A43BF6-F63E-FD4C-B753-32FF4DDD1FFE}" name="Mauer, Emily M" initials="EM" userId="S::emm4983@my.utexas.edu::f340b4cc-1f7b-4ab5-a714-406a8ccb85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D208C"/>
    <a:srgbClr val="00A676"/>
    <a:srgbClr val="FCDC10"/>
    <a:srgbClr val="DC5461"/>
    <a:srgbClr val="FBAB17"/>
    <a:srgbClr val="F57A1F"/>
    <a:srgbClr val="64529D"/>
    <a:srgbClr val="20A6DF"/>
    <a:srgbClr val="0E78BE"/>
    <a:srgbClr val="222D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91"/>
    <p:restoredTop sz="64683"/>
  </p:normalViewPr>
  <p:slideViewPr>
    <p:cSldViewPr snapToGrid="0">
      <p:cViewPr varScale="1">
        <p:scale>
          <a:sx n="74" d="100"/>
          <a:sy n="74" d="100"/>
        </p:scale>
        <p:origin x="1776"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08113-2E0D-49FB-969B-41D9A7088B6A}"/>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Reading Buddies Cross-Age Tutee Training</a:t>
            </a:r>
            <a:endParaRPr lang="en-US" dirty="0"/>
          </a:p>
        </p:txBody>
      </p:sp>
      <p:sp>
        <p:nvSpPr>
          <p:cNvPr id="3" name="Date Placeholder 2">
            <a:extLst>
              <a:ext uri="{FF2B5EF4-FFF2-40B4-BE49-F238E27FC236}">
                <a16:creationId xmlns:a16="http://schemas.microsoft.com/office/drawing/2014/main" id="{20AAD107-F943-8BBB-8E36-7EF13927296F}"/>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7E0E468-7AB6-EB42-A848-50CA77A29D0B}" type="datetimeFigureOut">
              <a:rPr lang="en-US" smtClean="0"/>
              <a:t>2/25/25</a:t>
            </a:fld>
            <a:endParaRPr lang="en-US" dirty="0"/>
          </a:p>
        </p:txBody>
      </p:sp>
      <p:sp>
        <p:nvSpPr>
          <p:cNvPr id="4" name="Footer Placeholder 3">
            <a:extLst>
              <a:ext uri="{FF2B5EF4-FFF2-40B4-BE49-F238E27FC236}">
                <a16:creationId xmlns:a16="http://schemas.microsoft.com/office/drawing/2014/main" id="{63FEBA92-1D12-9B72-A145-5529017636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2023 The University of Texas at Austin/The Meadows Center for Preventing Educational Risk Licensed under Creative Commons BY-NC-ND 4.0 International</a:t>
            </a:r>
          </a:p>
        </p:txBody>
      </p:sp>
      <p:sp>
        <p:nvSpPr>
          <p:cNvPr id="5" name="Slide Number Placeholder 4">
            <a:extLst>
              <a:ext uri="{FF2B5EF4-FFF2-40B4-BE49-F238E27FC236}">
                <a16:creationId xmlns:a16="http://schemas.microsoft.com/office/drawing/2014/main" id="{0E41B7E5-C220-4FE7-1111-4F93CE369B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619EB-5F83-A442-A728-0BA3BEB82DFD}" type="slidenum">
              <a:rPr lang="en-US" smtClean="0"/>
              <a:t>‹#›</a:t>
            </a:fld>
            <a:endParaRPr lang="en-US" dirty="0"/>
          </a:p>
        </p:txBody>
      </p:sp>
    </p:spTree>
    <p:extLst>
      <p:ext uri="{BB962C8B-B14F-4D97-AF65-F5344CB8AC3E}">
        <p14:creationId xmlns:p14="http://schemas.microsoft.com/office/powerpoint/2010/main" val="223632699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000" i="1"/>
            </a:lvl1pPr>
          </a:lstStyle>
          <a:p>
            <a:r>
              <a:rPr lang="en-US"/>
              <a:t>Reading Buddies Cross-Age Tutee Training</a:t>
            </a:r>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6858000" cy="458787"/>
          </a:xfrm>
          <a:prstGeom prst="rect">
            <a:avLst/>
          </a:prstGeom>
        </p:spPr>
        <p:txBody>
          <a:bodyPr vert="horz" lIns="91440" tIns="45720" rIns="91440" bIns="45720" rtlCol="0" anchor="b"/>
          <a:lstStyle>
            <a:lvl1pPr algn="ctr">
              <a:defRPr sz="1000"/>
            </a:lvl1pPr>
          </a:lstStyle>
          <a:p>
            <a:r>
              <a:rPr lang="en-US" dirty="0"/>
              <a:t>© 2023 The University of Texas at Austin/The Meadows Center for Preventing Educational Risk </a:t>
            </a:r>
          </a:p>
          <a:p>
            <a:r>
              <a:rPr lang="en-US" dirty="0"/>
              <a:t>Licensed under Creative Commons BY-NC-ND 4.0 International</a:t>
            </a:r>
          </a:p>
        </p:txBody>
      </p:sp>
      <p:sp>
        <p:nvSpPr>
          <p:cNvPr id="7" name="Slide Number Placeholder 6"/>
          <p:cNvSpPr>
            <a:spLocks noGrp="1"/>
          </p:cNvSpPr>
          <p:nvPr>
            <p:ph type="sldNum" sz="quarter" idx="5"/>
          </p:nvPr>
        </p:nvSpPr>
        <p:spPr>
          <a:xfrm>
            <a:off x="3884613" y="1"/>
            <a:ext cx="2971800" cy="458787"/>
          </a:xfrm>
          <a:prstGeom prst="rect">
            <a:avLst/>
          </a:prstGeom>
        </p:spPr>
        <p:txBody>
          <a:bodyPr vert="horz" lIns="91440" tIns="45720" rIns="91440" bIns="45720" rtlCol="0" anchor="t" anchorCtr="0"/>
          <a:lstStyle>
            <a:lvl1pPr algn="r">
              <a:defRPr sz="1000"/>
            </a:lvl1pPr>
          </a:lstStyle>
          <a:p>
            <a:fld id="{D4AFDCDD-BEFD-0140-AD54-8E1B498AC408}" type="slidenum">
              <a:rPr lang="en-US" smtClean="0"/>
              <a:pPr/>
              <a:t>‹#›</a:t>
            </a:fld>
            <a:endParaRPr lang="en-US" dirty="0"/>
          </a:p>
        </p:txBody>
      </p:sp>
      <p:sp>
        <p:nvSpPr>
          <p:cNvPr id="9" name="Slide Image Placeholder 8">
            <a:extLst>
              <a:ext uri="{FF2B5EF4-FFF2-40B4-BE49-F238E27FC236}">
                <a16:creationId xmlns:a16="http://schemas.microsoft.com/office/drawing/2014/main" id="{7297E3C5-3D29-77F0-E1C4-BFFE17053B7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85088349"/>
      </p:ext>
    </p:extLst>
  </p:cSld>
  <p:clrMap bg1="lt1" tx1="dk1" bg2="lt2" tx2="dk2" accent1="accent1" accent2="accent2" accent3="accent3" accent4="accent4" accent5="accent5" accent6="accent6" hlink="hlink" folHlink="folHlink"/>
  <p:hf dt="0"/>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dirty="0">
                <a:solidFill>
                  <a:schemeClr val="dk1"/>
                </a:solidFill>
              </a:rPr>
              <a:t>Welcome to the Reading Buddies training! Today we will be learning about an exciting </a:t>
            </a:r>
            <a:r>
              <a:rPr lang="en-US" sz="1200" b="1" strike="noStrike" dirty="0">
                <a:solidFill>
                  <a:schemeClr val="dk1"/>
                </a:solidFill>
              </a:rPr>
              <a:t>new </a:t>
            </a:r>
            <a:r>
              <a:rPr lang="en-US" sz="1200" dirty="0">
                <a:solidFill>
                  <a:schemeClr val="dk1"/>
                </a:solidFill>
              </a:rPr>
              <a:t>part of our days in the YMCA called Reading Buddies!</a:t>
            </a:r>
            <a:endParaRPr lang="en-US" sz="1200" dirty="0"/>
          </a:p>
        </p:txBody>
      </p:sp>
      <p:sp>
        <p:nvSpPr>
          <p:cNvPr id="4" name="Slide Number Placeholder 3"/>
          <p:cNvSpPr>
            <a:spLocks noGrp="1"/>
          </p:cNvSpPr>
          <p:nvPr>
            <p:ph type="sldNum" sz="quarter" idx="5"/>
          </p:nvPr>
        </p:nvSpPr>
        <p:spPr/>
        <p:txBody>
          <a:bodyPr/>
          <a:lstStyle/>
          <a:p>
            <a:fld id="{D4AFDCDD-BEFD-0140-AD54-8E1B498AC408}" type="slidenum">
              <a:rPr lang="en-US" smtClean="0"/>
              <a:t>1</a:t>
            </a:fld>
            <a:endParaRPr lang="en-US" dirty="0"/>
          </a:p>
        </p:txBody>
      </p:sp>
      <p:sp>
        <p:nvSpPr>
          <p:cNvPr id="5" name="Footer Placeholder 4">
            <a:extLst>
              <a:ext uri="{FF2B5EF4-FFF2-40B4-BE49-F238E27FC236}">
                <a16:creationId xmlns:a16="http://schemas.microsoft.com/office/drawing/2014/main" id="{95BA20F5-252E-0653-09C0-A2C3DDB7F5FA}"/>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Header Placeholder 5">
            <a:extLst>
              <a:ext uri="{FF2B5EF4-FFF2-40B4-BE49-F238E27FC236}">
                <a16:creationId xmlns:a16="http://schemas.microsoft.com/office/drawing/2014/main" id="{B7CD2F2A-0931-C506-AA8F-1A5BB9D62B97}"/>
              </a:ext>
            </a:extLst>
          </p:cNvPr>
          <p:cNvSpPr>
            <a:spLocks noGrp="1"/>
          </p:cNvSpPr>
          <p:nvPr>
            <p:ph type="hdr" sz="quarter"/>
          </p:nvPr>
        </p:nvSpPr>
        <p:spPr/>
        <p:txBody>
          <a:bodyPr/>
          <a:lstStyle/>
          <a:p>
            <a:r>
              <a:rPr lang="en-US" dirty="0"/>
              <a:t>Reading Buddies Cross-Age Tutee Training</a:t>
            </a:r>
          </a:p>
        </p:txBody>
      </p:sp>
    </p:spTree>
    <p:extLst>
      <p:ext uri="{BB962C8B-B14F-4D97-AF65-F5344CB8AC3E}">
        <p14:creationId xmlns:p14="http://schemas.microsoft.com/office/powerpoint/2010/main" val="2484432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2a521d69e9_0_142: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2a521d69e9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solidFill>
                  <a:srgbClr val="424242"/>
                </a:solidFill>
              </a:rPr>
              <a:t>Focus is one of the most important skills to practice. When we focus, where are we putting our attention? (</a:t>
            </a:r>
            <a:r>
              <a:rPr lang="en" sz="1200" i="1" dirty="0">
                <a:solidFill>
                  <a:srgbClr val="424242"/>
                </a:solidFill>
              </a:rPr>
              <a:t>T</a:t>
            </a:r>
            <a:r>
              <a:rPr lang="en-US" sz="1200" i="1" dirty="0">
                <a:solidFill>
                  <a:srgbClr val="424242"/>
                </a:solidFill>
              </a:rPr>
              <a:t>ake</a:t>
            </a:r>
            <a:r>
              <a:rPr lang="en" sz="1200" i="1" dirty="0">
                <a:solidFill>
                  <a:srgbClr val="424242"/>
                </a:solidFill>
              </a:rPr>
              <a:t> answers.</a:t>
            </a:r>
            <a:r>
              <a:rPr lang="en" sz="1200" i="0" dirty="0">
                <a:solidFill>
                  <a:srgbClr val="424242"/>
                </a:solidFill>
              </a:rPr>
              <a:t>)</a:t>
            </a: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sz="1200" dirty="0">
                <a:solidFill>
                  <a:srgbClr val="424242"/>
                </a:solidFill>
              </a:rPr>
              <a:t>That’s right, we pay attention to</a:t>
            </a:r>
            <a:r>
              <a:rPr lang="en-US" sz="1200" dirty="0">
                <a:solidFill>
                  <a:srgbClr val="424242"/>
                </a:solidFill>
              </a:rPr>
              <a:t> t</a:t>
            </a:r>
            <a:r>
              <a:rPr lang="en" sz="1200" dirty="0">
                <a:solidFill>
                  <a:srgbClr val="424242"/>
                </a:solidFill>
              </a:rPr>
              <a:t>he lesson or to your buddy.</a:t>
            </a:r>
          </a:p>
          <a:p>
            <a:pPr marL="0" lvl="0" indent="0" algn="l" rtl="0">
              <a:spcBef>
                <a:spcPts val="0"/>
              </a:spcBef>
              <a:spcAft>
                <a:spcPts val="0"/>
              </a:spcAft>
              <a:buNone/>
            </a:pPr>
            <a:endParaRPr lang="en" sz="1200" dirty="0">
              <a:solidFill>
                <a:srgbClr val="424242"/>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solidFill>
                  <a:srgbClr val="424242"/>
                </a:solidFill>
              </a:rPr>
              <a:t>When we focus, is our body moving around a lot? (</a:t>
            </a:r>
            <a:r>
              <a:rPr lang="en" sz="1200" i="1" dirty="0">
                <a:solidFill>
                  <a:srgbClr val="424242"/>
                </a:solidFill>
              </a:rPr>
              <a:t>T</a:t>
            </a:r>
            <a:r>
              <a:rPr lang="en-US" sz="1200" i="1" dirty="0">
                <a:solidFill>
                  <a:srgbClr val="424242"/>
                </a:solidFill>
              </a:rPr>
              <a:t>ake</a:t>
            </a:r>
            <a:r>
              <a:rPr lang="en" sz="1200" i="1" dirty="0">
                <a:solidFill>
                  <a:srgbClr val="424242"/>
                </a:solidFill>
              </a:rPr>
              <a:t> answers.</a:t>
            </a:r>
            <a:r>
              <a:rPr lang="en" sz="1200" i="0" dirty="0">
                <a:solidFill>
                  <a:srgbClr val="424242"/>
                </a:solidFill>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 sz="1200" i="0" dirty="0">
              <a:solidFill>
                <a:srgbClr val="424242"/>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solidFill>
                  <a:srgbClr val="424242"/>
                </a:solidFill>
              </a:rPr>
              <a:t>That’s right, </a:t>
            </a:r>
            <a:r>
              <a:rPr lang="en-US" sz="1200" dirty="0">
                <a:solidFill>
                  <a:srgbClr val="424242"/>
                </a:solidFill>
              </a:rPr>
              <a:t>our body is calm</a:t>
            </a:r>
            <a:r>
              <a:rPr lang="en" sz="1200" dirty="0">
                <a:solidFill>
                  <a:srgbClr val="424242"/>
                </a:solidFill>
              </a:rPr>
              <a:t>.</a:t>
            </a:r>
          </a:p>
          <a:p>
            <a:pPr marL="0" lvl="0" indent="0" algn="l" rtl="0">
              <a:spcBef>
                <a:spcPts val="0"/>
              </a:spcBef>
              <a:spcAft>
                <a:spcPts val="0"/>
              </a:spcAft>
              <a:buNone/>
            </a:pPr>
            <a:endParaRPr lang="en" sz="1200" dirty="0">
              <a:solidFill>
                <a:srgbClr val="424242"/>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solidFill>
                  <a:srgbClr val="424242"/>
                </a:solidFill>
              </a:rPr>
              <a:t>When we focus, are we running around the room and being silly? (</a:t>
            </a:r>
            <a:r>
              <a:rPr lang="en" sz="1200" i="1" dirty="0">
                <a:solidFill>
                  <a:srgbClr val="424242"/>
                </a:solidFill>
              </a:rPr>
              <a:t>T</a:t>
            </a:r>
            <a:r>
              <a:rPr lang="en-US" sz="1200" i="1" dirty="0">
                <a:solidFill>
                  <a:srgbClr val="424242"/>
                </a:solidFill>
              </a:rPr>
              <a:t>ake</a:t>
            </a:r>
            <a:r>
              <a:rPr lang="en" sz="1200" i="1" dirty="0">
                <a:solidFill>
                  <a:srgbClr val="424242"/>
                </a:solidFill>
              </a:rPr>
              <a:t> answers.</a:t>
            </a:r>
            <a:r>
              <a:rPr lang="en" sz="1200" i="0" dirty="0">
                <a:solidFill>
                  <a:srgbClr val="424242"/>
                </a:solidFill>
              </a:rPr>
              <a:t>)</a:t>
            </a:r>
            <a:endParaRPr lang="en" sz="1200" dirty="0">
              <a:solidFill>
                <a:srgbClr val="424242"/>
              </a:solidFill>
            </a:endParaRP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sz="1200" dirty="0">
                <a:solidFill>
                  <a:srgbClr val="424242"/>
                </a:solidFill>
              </a:rPr>
              <a:t>That’s right, we’re sitting down and being respectful of ourselves and others.</a:t>
            </a:r>
          </a:p>
          <a:p>
            <a:pPr marL="0" lvl="0" indent="0" algn="l" rtl="0">
              <a:spcBef>
                <a:spcPts val="0"/>
              </a:spcBef>
              <a:spcAft>
                <a:spcPts val="0"/>
              </a:spcAft>
              <a:buNone/>
            </a:pPr>
            <a:endParaRPr lang="en" sz="1200" dirty="0">
              <a:solidFill>
                <a:srgbClr val="424242"/>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solidFill>
                  <a:srgbClr val="424242"/>
                </a:solidFill>
              </a:rPr>
              <a:t>When we focus on a lesson, do we use outdoor voices? (</a:t>
            </a:r>
            <a:r>
              <a:rPr lang="en" sz="1200" i="1" dirty="0">
                <a:solidFill>
                  <a:srgbClr val="424242"/>
                </a:solidFill>
              </a:rPr>
              <a:t>T</a:t>
            </a:r>
            <a:r>
              <a:rPr lang="en-US" sz="1200" i="1" dirty="0">
                <a:solidFill>
                  <a:srgbClr val="424242"/>
                </a:solidFill>
              </a:rPr>
              <a:t>ak</a:t>
            </a:r>
            <a:r>
              <a:rPr lang="en" sz="1200" i="1" dirty="0">
                <a:solidFill>
                  <a:srgbClr val="424242"/>
                </a:solidFill>
              </a:rPr>
              <a:t>e answers.</a:t>
            </a:r>
            <a:r>
              <a:rPr lang="en" sz="1200" i="0" dirty="0">
                <a:solidFill>
                  <a:srgbClr val="424242"/>
                </a:solidFill>
              </a:rPr>
              <a:t>)</a:t>
            </a:r>
            <a:endParaRPr lang="en" sz="1200" dirty="0">
              <a:solidFill>
                <a:srgbClr val="424242"/>
              </a:solidFill>
            </a:endParaRP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sz="1200" dirty="0">
                <a:solidFill>
                  <a:srgbClr val="424242"/>
                </a:solidFill>
              </a:rPr>
              <a:t>That’s right, we use indoor voices. We keep our voices at a 1 or 2.</a:t>
            </a: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sz="1200" i="1" dirty="0">
                <a:solidFill>
                  <a:srgbClr val="424242"/>
                </a:solidFill>
              </a:rPr>
              <a:t>Click to animate.</a:t>
            </a: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sz="1200" dirty="0">
                <a:solidFill>
                  <a:srgbClr val="424242"/>
                </a:solidFill>
              </a:rPr>
              <a:t>What does a noise level of 1 or 2 mean? (</a:t>
            </a:r>
            <a:r>
              <a:rPr lang="en" sz="1200" i="1" dirty="0">
                <a:solidFill>
                  <a:srgbClr val="424242"/>
                </a:solidFill>
              </a:rPr>
              <a:t>Whisper or indoor voice. Perhaps have a student demonstrate</a:t>
            </a:r>
            <a:r>
              <a:rPr lang="en" sz="1200" dirty="0">
                <a:solidFill>
                  <a:srgbClr val="424242"/>
                </a:solidFill>
              </a:rPr>
              <a:t>.)</a:t>
            </a:r>
          </a:p>
          <a:p>
            <a:pPr marL="0" lvl="0" indent="0" algn="l" rtl="0">
              <a:spcBef>
                <a:spcPts val="0"/>
              </a:spcBef>
              <a:spcAft>
                <a:spcPts val="0"/>
              </a:spcAft>
              <a:buNone/>
            </a:pPr>
            <a:endParaRPr lang="en" sz="1200" dirty="0">
              <a:solidFill>
                <a:srgbClr val="424242"/>
              </a:solidFill>
            </a:endParaRPr>
          </a:p>
          <a:p>
            <a:pPr marL="0" lvl="0" indent="0" algn="l" rtl="0">
              <a:spcBef>
                <a:spcPts val="0"/>
              </a:spcBef>
              <a:spcAft>
                <a:spcPts val="0"/>
              </a:spcAft>
              <a:buNone/>
            </a:pPr>
            <a:r>
              <a:rPr lang="en" dirty="0">
                <a:solidFill>
                  <a:srgbClr val="424242"/>
                </a:solidFill>
              </a:rPr>
              <a:t>Great responses, everyone!</a:t>
            </a:r>
            <a:endParaRPr lang="en" sz="1200" i="1" dirty="0">
              <a:solidFill>
                <a:srgbClr val="424242"/>
              </a:solidFill>
            </a:endParaRPr>
          </a:p>
        </p:txBody>
      </p:sp>
      <p:sp>
        <p:nvSpPr>
          <p:cNvPr id="2" name="Footer Placeholder 1">
            <a:extLst>
              <a:ext uri="{FF2B5EF4-FFF2-40B4-BE49-F238E27FC236}">
                <a16:creationId xmlns:a16="http://schemas.microsoft.com/office/drawing/2014/main" id="{7E072D63-05D8-F486-F626-121CBA4AED5A}"/>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6346BB52-E9AC-4458-D822-54E5AC8371C4}"/>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E5EE36D4-56EF-E8FA-BD92-71CEA3974E5B}"/>
              </a:ext>
            </a:extLst>
          </p:cNvPr>
          <p:cNvSpPr>
            <a:spLocks noGrp="1"/>
          </p:cNvSpPr>
          <p:nvPr>
            <p:ph type="sldNum" sz="quarter" idx="5"/>
          </p:nvPr>
        </p:nvSpPr>
        <p:spPr/>
        <p:txBody>
          <a:bodyPr/>
          <a:lstStyle/>
          <a:p>
            <a:fld id="{D4AFDCDD-BEFD-0140-AD54-8E1B498AC408}"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a521d69e9_0_156: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2a521d69e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Your brain continues to grow and learn new things, even when it feels like things are difficult or impossible. When things get frustrating, it’s important to use a growth mindset to guide you.</a:t>
            </a:r>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A growth mindset says that mistakes are part of learning. We must make some mistakes when learning a new skill like reading. Learning to read can be very tricky!</a:t>
            </a:r>
          </a:p>
          <a:p>
            <a:pPr marL="0" lvl="0" indent="0" algn="l" rtl="0">
              <a:spcBef>
                <a:spcPts val="0"/>
              </a:spcBef>
              <a:spcAft>
                <a:spcPts val="0"/>
              </a:spcAft>
              <a:buNone/>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When things are difficult, should we just give up? (</a:t>
            </a:r>
            <a:r>
              <a:rPr lang="en-US" sz="1200" i="1" dirty="0"/>
              <a:t>No</a:t>
            </a:r>
            <a:r>
              <a:rPr lang="en-US" sz="1200"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No. Let’s look at some things we can do instead.</a:t>
            </a:r>
          </a:p>
        </p:txBody>
      </p:sp>
      <p:sp>
        <p:nvSpPr>
          <p:cNvPr id="2" name="Footer Placeholder 1">
            <a:extLst>
              <a:ext uri="{FF2B5EF4-FFF2-40B4-BE49-F238E27FC236}">
                <a16:creationId xmlns:a16="http://schemas.microsoft.com/office/drawing/2014/main" id="{1CB32571-16C0-CB7E-8B70-7545172E3978}"/>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0C458E78-F1A6-814E-17F6-47B9387C4A5F}"/>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973F9C7F-065F-4E74-CEA3-098F4629102D}"/>
              </a:ext>
            </a:extLst>
          </p:cNvPr>
          <p:cNvSpPr>
            <a:spLocks noGrp="1"/>
          </p:cNvSpPr>
          <p:nvPr>
            <p:ph type="sldNum" sz="quarter" idx="5"/>
          </p:nvPr>
        </p:nvSpPr>
        <p:spPr/>
        <p:txBody>
          <a:bodyPr/>
          <a:lstStyle/>
          <a:p>
            <a:fld id="{D4AFDCDD-BEFD-0140-AD54-8E1B498AC408}"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ce718f93ed_0_193: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ce718f93e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It is normal to get stuck when you are learning to read! If you ever feel confused or frustrated, remember to ask your buddy for help!</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Your buddy is here to help you, but you need to let them know how you’re feeling or that you don’t understand.</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What are some ways we can ask for help? Practice asking for help from someone around you.</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1200" i="1" dirty="0">
                <a:solidFill>
                  <a:srgbClr val="424242"/>
                </a:solidFill>
              </a:rPr>
              <a:t>Allow a minute and monitor. Perhaps ask for good examples you heard.</a:t>
            </a:r>
            <a:endParaRPr lang="en-US" sz="1200" dirty="0">
              <a:solidFill>
                <a:schemeClr val="dk1"/>
              </a:solidFill>
            </a:endParaRPr>
          </a:p>
          <a:p>
            <a:pPr marL="0" lvl="0" indent="0" algn="l" rtl="0">
              <a:spcBef>
                <a:spcPts val="0"/>
              </a:spcBef>
              <a:spcAft>
                <a:spcPts val="0"/>
              </a:spcAft>
              <a:buClr>
                <a:schemeClr val="dk1"/>
              </a:buClr>
              <a:buSzPts val="1100"/>
              <a:buFont typeface="Arial"/>
              <a:buNone/>
            </a:pPr>
            <a:endParaRPr lang="en-US" sz="1200" dirty="0">
              <a:solidFill>
                <a:schemeClr val="dk1"/>
              </a:solidFill>
            </a:endParaRPr>
          </a:p>
        </p:txBody>
      </p:sp>
      <p:sp>
        <p:nvSpPr>
          <p:cNvPr id="2" name="Footer Placeholder 1">
            <a:extLst>
              <a:ext uri="{FF2B5EF4-FFF2-40B4-BE49-F238E27FC236}">
                <a16:creationId xmlns:a16="http://schemas.microsoft.com/office/drawing/2014/main" id="{CAA9E918-D403-4C72-8BAD-D05C40A3A209}"/>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05B2C0C0-6694-3A50-422B-DA1B8DC8FB69}"/>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EE4163EF-F6BC-3A85-EE3B-9EC9462BA425}"/>
              </a:ext>
            </a:extLst>
          </p:cNvPr>
          <p:cNvSpPr>
            <a:spLocks noGrp="1"/>
          </p:cNvSpPr>
          <p:nvPr>
            <p:ph type="sldNum" sz="quarter" idx="5"/>
          </p:nvPr>
        </p:nvSpPr>
        <p:spPr/>
        <p:txBody>
          <a:bodyPr/>
          <a:lstStyle/>
          <a:p>
            <a:fld id="{D4AFDCDD-BEFD-0140-AD54-8E1B498AC408}"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a521d69e9_0_156: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2a521d69e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What does it mean to encourage yourself? How many of you know what the word </a:t>
            </a:r>
            <a:r>
              <a:rPr lang="en-US" sz="1200" i="1" dirty="0"/>
              <a:t>encourage </a:t>
            </a:r>
            <a:r>
              <a:rPr lang="en-US" sz="1200" dirty="0"/>
              <a:t>means?</a:t>
            </a:r>
          </a:p>
          <a:p>
            <a:pPr marL="0" lvl="0" indent="0" algn="l" rtl="0">
              <a:spcBef>
                <a:spcPts val="0"/>
              </a:spcBef>
              <a:spcAft>
                <a:spcPts val="0"/>
              </a:spcAft>
              <a:buNone/>
            </a:pPr>
            <a:r>
              <a:rPr lang="en-US" sz="1200" dirty="0"/>
              <a:t> </a:t>
            </a: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solidFill>
                  <a:srgbClr val="424242"/>
                </a:solidFill>
              </a:rPr>
              <a:t>Take a few ideas and examples from the group.</a:t>
            </a: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We learn best when we are encouraged. We can cheer ourselves on and help ourselves in a positive way!</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Let’s practice doing that now. Repeat these phrases after me.</a:t>
            </a:r>
          </a:p>
          <a:p>
            <a:pPr marL="0" lvl="0" indent="0" algn="l" rtl="0">
              <a:spcBef>
                <a:spcPts val="0"/>
              </a:spcBef>
              <a:spcAft>
                <a:spcPts val="0"/>
              </a:spcAft>
              <a:buNone/>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solidFill>
                  <a:srgbClr val="424242"/>
                </a:solidFill>
              </a:rPr>
              <a:t>Click to animate. Read and have students repeat each phrase.</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sz="1200" dirty="0"/>
          </a:p>
        </p:txBody>
      </p:sp>
      <p:sp>
        <p:nvSpPr>
          <p:cNvPr id="2" name="Footer Placeholder 1">
            <a:extLst>
              <a:ext uri="{FF2B5EF4-FFF2-40B4-BE49-F238E27FC236}">
                <a16:creationId xmlns:a16="http://schemas.microsoft.com/office/drawing/2014/main" id="{1CB32571-16C0-CB7E-8B70-7545172E3978}"/>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0C458E78-F1A6-814E-17F6-47B9387C4A5F}"/>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973F9C7F-065F-4E74-CEA3-098F4629102D}"/>
              </a:ext>
            </a:extLst>
          </p:cNvPr>
          <p:cNvSpPr>
            <a:spLocks noGrp="1"/>
          </p:cNvSpPr>
          <p:nvPr>
            <p:ph type="sldNum" sz="quarter" idx="5"/>
          </p:nvPr>
        </p:nvSpPr>
        <p:spPr/>
        <p:txBody>
          <a:bodyPr/>
          <a:lstStyle/>
          <a:p>
            <a:fld id="{D4AFDCDD-BEFD-0140-AD54-8E1B498AC408}" type="slidenum">
              <a:rPr lang="en-US" smtClean="0"/>
              <a:pPr/>
              <a:t>13</a:t>
            </a:fld>
            <a:endParaRPr lang="en-US" dirty="0"/>
          </a:p>
        </p:txBody>
      </p:sp>
    </p:spTree>
    <p:extLst>
      <p:ext uri="{BB962C8B-B14F-4D97-AF65-F5344CB8AC3E}">
        <p14:creationId xmlns:p14="http://schemas.microsoft.com/office/powerpoint/2010/main" val="3475137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a521d69e9_0_156: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2a521d69e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does it mean to work hard? Take a moment to think about this question with someone next to you. What are some ideas that come to mind?</a:t>
            </a:r>
          </a:p>
          <a:p>
            <a:pPr marL="0" lvl="0" indent="0" algn="l" rtl="0">
              <a:spcBef>
                <a:spcPts val="0"/>
              </a:spcBef>
              <a:spcAft>
                <a:spcPts val="0"/>
              </a:spcAft>
              <a:buNone/>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solidFill>
                  <a:srgbClr val="424242"/>
                </a:solidFill>
              </a:rPr>
              <a:t>Allow a few minutes. Then, take a few answers from the group.</a:t>
            </a: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Working hard is something we want to do every day.</a:t>
            </a:r>
            <a:endParaRPr sz="1200" dirty="0"/>
          </a:p>
        </p:txBody>
      </p:sp>
      <p:sp>
        <p:nvSpPr>
          <p:cNvPr id="2" name="Footer Placeholder 1">
            <a:extLst>
              <a:ext uri="{FF2B5EF4-FFF2-40B4-BE49-F238E27FC236}">
                <a16:creationId xmlns:a16="http://schemas.microsoft.com/office/drawing/2014/main" id="{1CB32571-16C0-CB7E-8B70-7545172E3978}"/>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0C458E78-F1A6-814E-17F6-47B9387C4A5F}"/>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973F9C7F-065F-4E74-CEA3-098F4629102D}"/>
              </a:ext>
            </a:extLst>
          </p:cNvPr>
          <p:cNvSpPr>
            <a:spLocks noGrp="1"/>
          </p:cNvSpPr>
          <p:nvPr>
            <p:ph type="sldNum" sz="quarter" idx="5"/>
          </p:nvPr>
        </p:nvSpPr>
        <p:spPr/>
        <p:txBody>
          <a:bodyPr/>
          <a:lstStyle/>
          <a:p>
            <a:fld id="{D4AFDCDD-BEFD-0140-AD54-8E1B498AC408}" type="slidenum">
              <a:rPr lang="en-US" smtClean="0"/>
              <a:pPr/>
              <a:t>14</a:t>
            </a:fld>
            <a:endParaRPr lang="en-US" dirty="0"/>
          </a:p>
        </p:txBody>
      </p:sp>
    </p:spTree>
    <p:extLst>
      <p:ext uri="{BB962C8B-B14F-4D97-AF65-F5344CB8AC3E}">
        <p14:creationId xmlns:p14="http://schemas.microsoft.com/office/powerpoint/2010/main" val="410037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2a521d69e9_0_196: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2a521d69e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In addition to the </a:t>
            </a:r>
            <a:r>
              <a:rPr lang="en" sz="1200" i="1" dirty="0"/>
              <a:t>Sound Partners </a:t>
            </a:r>
            <a:r>
              <a:rPr lang="en" sz="1200" dirty="0"/>
              <a:t>book, you will use 2 extra items. The first is this bookmark.</a:t>
            </a:r>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Raise your hand if you know what a bookmark is for. </a:t>
            </a:r>
            <a:r>
              <a:rPr lang="en" sz="1200" i="0" dirty="0">
                <a:solidFill>
                  <a:schemeClr val="tx1"/>
                </a:solidFill>
              </a:rPr>
              <a:t>(</a:t>
            </a:r>
            <a:r>
              <a:rPr lang="en" sz="1200" i="1" dirty="0">
                <a:solidFill>
                  <a:schemeClr val="dk1"/>
                </a:solidFill>
              </a:rPr>
              <a:t>Take answers.</a:t>
            </a:r>
            <a:r>
              <a:rPr lang="en" sz="1200" i="0" dirty="0">
                <a:solidFill>
                  <a:schemeClr val="dk1"/>
                </a:solidFill>
              </a:rPr>
              <a:t>)</a:t>
            </a:r>
          </a:p>
          <a:p>
            <a:pPr marL="0" lvl="0" indent="0" algn="l" rtl="0">
              <a:spcBef>
                <a:spcPts val="0"/>
              </a:spcBef>
              <a:spcAft>
                <a:spcPts val="0"/>
              </a:spcAft>
              <a:buNone/>
            </a:pPr>
            <a:endParaRPr lang="en" sz="1200" i="0" dirty="0">
              <a:solidFill>
                <a:schemeClr val="dk1"/>
              </a:solidFill>
            </a:endParaRPr>
          </a:p>
          <a:p>
            <a:pPr marL="0" lvl="0" indent="0" algn="l" rtl="0">
              <a:spcBef>
                <a:spcPts val="0"/>
              </a:spcBef>
              <a:spcAft>
                <a:spcPts val="0"/>
              </a:spcAft>
              <a:buNone/>
            </a:pPr>
            <a:r>
              <a:rPr lang="en" sz="1200" i="1" dirty="0">
                <a:solidFill>
                  <a:schemeClr val="dk1"/>
                </a:solidFill>
              </a:rPr>
              <a:t>Click for animation.</a:t>
            </a:r>
            <a:endParaRPr lang="en" sz="1200" i="1"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You will use the bookmark just like a normal bookmark: to keep your place in the </a:t>
            </a:r>
            <a:r>
              <a:rPr lang="en" sz="1200" i="1" dirty="0"/>
              <a:t>Sound Partners</a:t>
            </a:r>
            <a:r>
              <a:rPr lang="en" sz="1200" dirty="0"/>
              <a:t> lesson book. On the first day, you will write your name on the bookmark. Your can also color the icons on the first day. </a:t>
            </a:r>
            <a:r>
              <a:rPr lang="en-US" sz="1200" dirty="0"/>
              <a:t>It will be yours to use through the program.</a:t>
            </a:r>
            <a:endParaRPr sz="1200" dirty="0"/>
          </a:p>
          <a:p>
            <a:pPr marL="0" lvl="0" indent="0" algn="l" rtl="0">
              <a:spcBef>
                <a:spcPts val="0"/>
              </a:spcBef>
              <a:spcAft>
                <a:spcPts val="0"/>
              </a:spcAft>
              <a:buNone/>
            </a:pPr>
            <a:endParaRPr sz="1200" dirty="0"/>
          </a:p>
        </p:txBody>
      </p:sp>
      <p:sp>
        <p:nvSpPr>
          <p:cNvPr id="2" name="Footer Placeholder 1">
            <a:extLst>
              <a:ext uri="{FF2B5EF4-FFF2-40B4-BE49-F238E27FC236}">
                <a16:creationId xmlns:a16="http://schemas.microsoft.com/office/drawing/2014/main" id="{D52738FB-5622-2C56-BCC7-9A95A9E17A80}"/>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C5F036FB-C81B-3ECA-A82A-C881DF9C8627}"/>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EDF52241-51A7-DD50-C920-4BDD3A684CB0}"/>
              </a:ext>
            </a:extLst>
          </p:cNvPr>
          <p:cNvSpPr>
            <a:spLocks noGrp="1"/>
          </p:cNvSpPr>
          <p:nvPr>
            <p:ph type="sldNum" sz="quarter" idx="5"/>
          </p:nvPr>
        </p:nvSpPr>
        <p:spPr/>
        <p:txBody>
          <a:bodyPr/>
          <a:lstStyle/>
          <a:p>
            <a:fld id="{D4AFDCDD-BEFD-0140-AD54-8E1B498AC408}" type="slidenum">
              <a:rPr lang="en-US" smtClean="0"/>
              <a:pPr/>
              <a:t>15</a:t>
            </a:fld>
            <a:endParaRPr lang="en-US" dirty="0"/>
          </a:p>
        </p:txBody>
      </p:sp>
    </p:spTree>
    <p:extLst>
      <p:ext uri="{BB962C8B-B14F-4D97-AF65-F5344CB8AC3E}">
        <p14:creationId xmlns:p14="http://schemas.microsoft.com/office/powerpoint/2010/main" val="2450004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2a521d69e9_0_196: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2a521d69e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On the last page of your packet, find the Lesson Log.</a:t>
            </a:r>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You will fill out this lesson log after </a:t>
            </a:r>
            <a:r>
              <a:rPr lang="en" sz="1200" b="1" dirty="0"/>
              <a:t>every</a:t>
            </a:r>
            <a:r>
              <a:rPr lang="en" sz="1200" dirty="0"/>
              <a:t> day of tutoring.</a:t>
            </a:r>
          </a:p>
          <a:p>
            <a:pPr marL="0" lvl="0" indent="0" algn="l" rtl="0">
              <a:spcBef>
                <a:spcPts val="0"/>
              </a:spcBef>
              <a:spcAft>
                <a:spcPts val="0"/>
              </a:spcAft>
              <a:buNone/>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t>Click to animate.</a:t>
            </a: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For every lesson you finish, you will fill in the star and then circle </a:t>
            </a:r>
            <a:r>
              <a:rPr lang="en" sz="1200" b="1" dirty="0"/>
              <a:t>one of the faces</a:t>
            </a:r>
            <a:r>
              <a:rPr lang="en" sz="1200" dirty="0"/>
              <a:t> to show how you felt the lesson went.</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i="0" dirty="0"/>
              <a:t>Look at the faces below the star. Let’s say you understood the lesson, you tried your best, and you and your buddies worked well together. Which of the three faces would you circle? (</a:t>
            </a:r>
            <a:r>
              <a:rPr lang="en-US" sz="1200" i="1" dirty="0"/>
              <a:t>The first one</a:t>
            </a:r>
            <a:r>
              <a:rPr lang="en-US" sz="1200" i="0" dirty="0"/>
              <a:t>.)</a:t>
            </a:r>
          </a:p>
          <a:p>
            <a:pPr marL="0" lvl="0" indent="0" algn="l" rtl="0">
              <a:spcBef>
                <a:spcPts val="0"/>
              </a:spcBef>
              <a:spcAft>
                <a:spcPts val="0"/>
              </a:spcAft>
              <a:buNone/>
            </a:pPr>
            <a:endParaRPr lang="en-US" sz="1200" i="0" dirty="0"/>
          </a:p>
          <a:p>
            <a:pPr marL="0" lvl="0" indent="0" algn="l" rtl="0">
              <a:spcBef>
                <a:spcPts val="0"/>
              </a:spcBef>
              <a:spcAft>
                <a:spcPts val="0"/>
              </a:spcAft>
              <a:buNone/>
            </a:pPr>
            <a:r>
              <a:rPr lang="en-US" sz="1200" i="0" dirty="0"/>
              <a:t>Yes, the first one. Now let’s say you sort of understood the lesson, and even though you tried your best, you felt like it could have gone better. Which face would you circle? (</a:t>
            </a:r>
            <a:r>
              <a:rPr lang="en-US" sz="1200" i="1" dirty="0"/>
              <a:t>The second one</a:t>
            </a:r>
            <a:r>
              <a:rPr lang="en-US" sz="1200" i="0" dirty="0"/>
              <a:t>.)</a:t>
            </a:r>
          </a:p>
          <a:p>
            <a:pPr marL="0" lvl="0" indent="0" algn="l" rtl="0">
              <a:spcBef>
                <a:spcPts val="0"/>
              </a:spcBef>
              <a:spcAft>
                <a:spcPts val="0"/>
              </a:spcAft>
              <a:buNone/>
            </a:pPr>
            <a:endParaRPr lang="en-US" sz="1200" i="0" dirty="0"/>
          </a:p>
          <a:p>
            <a:pPr marL="0" lvl="0" indent="0" algn="l" rtl="0">
              <a:spcBef>
                <a:spcPts val="0"/>
              </a:spcBef>
              <a:spcAft>
                <a:spcPts val="0"/>
              </a:spcAft>
              <a:buNone/>
            </a:pPr>
            <a:r>
              <a:rPr lang="en-US" sz="1200" i="0" dirty="0"/>
              <a:t>Right, the second one. Now let’s say you didn’t understand the lesson, you gave answers but everything seemed wrong, and you felt bad because you couldn’t focus or stay positive. Which face would you circle? (</a:t>
            </a:r>
            <a:r>
              <a:rPr lang="en-US" sz="1200" i="1" dirty="0"/>
              <a:t>The third one.)</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i="0" dirty="0"/>
              <a:t>That’s right, the third one. </a:t>
            </a:r>
            <a:r>
              <a:rPr lang="en-US" sz="1200" dirty="0"/>
              <a:t>Great work. Now, some exciting news! Do you see the yellow part at the end of the lesson log row?</a:t>
            </a: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i="1" dirty="0"/>
              <a:t>Click to animate.</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After finishing </a:t>
            </a:r>
            <a:r>
              <a:rPr lang="en-US" sz="1200" b="1" dirty="0"/>
              <a:t>every 10 lessons</a:t>
            </a:r>
            <a:r>
              <a:rPr lang="en-US" sz="1200" dirty="0"/>
              <a:t>, you and </a:t>
            </a:r>
            <a:r>
              <a:rPr lang="en-US" sz="1200"/>
              <a:t>your reading buddy </a:t>
            </a:r>
            <a:r>
              <a:rPr lang="en-US" sz="1200" dirty="0"/>
              <a:t>will get to pick a special reward from the treasure box!</a:t>
            </a:r>
            <a:endParaRPr lang="en" sz="1200" dirty="0"/>
          </a:p>
        </p:txBody>
      </p:sp>
      <p:sp>
        <p:nvSpPr>
          <p:cNvPr id="2" name="Footer Placeholder 1">
            <a:extLst>
              <a:ext uri="{FF2B5EF4-FFF2-40B4-BE49-F238E27FC236}">
                <a16:creationId xmlns:a16="http://schemas.microsoft.com/office/drawing/2014/main" id="{8D59B027-E63C-3777-710A-A2DE171CC675}"/>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D433A1F3-9E4B-C3D2-9B4D-ED3FFD65E61A}"/>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D42FABB7-52B5-B675-830A-6FD8649F6DFC}"/>
              </a:ext>
            </a:extLst>
          </p:cNvPr>
          <p:cNvSpPr>
            <a:spLocks noGrp="1"/>
          </p:cNvSpPr>
          <p:nvPr>
            <p:ph type="sldNum" sz="quarter" idx="5"/>
          </p:nvPr>
        </p:nvSpPr>
        <p:spPr/>
        <p:txBody>
          <a:bodyPr/>
          <a:lstStyle/>
          <a:p>
            <a:fld id="{D4AFDCDD-BEFD-0140-AD54-8E1B498AC408}"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2a521d69e9_0_343: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2a521d69e9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i="0" dirty="0"/>
              <a:t>This video shows how you will end your lesson each day. Notice how the buddy circled how she felt about the lesson.</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Click the slide to play video.</a:t>
            </a:r>
          </a:p>
          <a:p>
            <a:pPr marL="0" lvl="0" indent="0" algn="l" rtl="0">
              <a:spcBef>
                <a:spcPts val="0"/>
              </a:spcBef>
              <a:spcAft>
                <a:spcPts val="0"/>
              </a:spcAft>
              <a:buNone/>
            </a:pPr>
            <a:endParaRPr lang="en-US" i="0" dirty="0"/>
          </a:p>
          <a:p>
            <a:pPr marL="0" lvl="0" indent="0" algn="l" rtl="0">
              <a:spcBef>
                <a:spcPts val="0"/>
              </a:spcBef>
              <a:spcAft>
                <a:spcPts val="0"/>
              </a:spcAft>
              <a:buNone/>
            </a:pPr>
            <a:endParaRPr lang="en-US" i="0" dirty="0"/>
          </a:p>
        </p:txBody>
      </p:sp>
      <p:sp>
        <p:nvSpPr>
          <p:cNvPr id="2" name="Footer Placeholder 1">
            <a:extLst>
              <a:ext uri="{FF2B5EF4-FFF2-40B4-BE49-F238E27FC236}">
                <a16:creationId xmlns:a16="http://schemas.microsoft.com/office/drawing/2014/main" id="{B73F7749-1182-023D-4042-BCDFD87128B6}"/>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686E6EEE-D7EA-DB8D-AD5A-1DA51B65BD76}"/>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063046C7-EC8C-C1B7-56BD-80D22438B321}"/>
              </a:ext>
            </a:extLst>
          </p:cNvPr>
          <p:cNvSpPr>
            <a:spLocks noGrp="1"/>
          </p:cNvSpPr>
          <p:nvPr>
            <p:ph type="sldNum" sz="quarter" idx="5"/>
          </p:nvPr>
        </p:nvSpPr>
        <p:spPr/>
        <p:txBody>
          <a:bodyPr/>
          <a:lstStyle/>
          <a:p>
            <a:fld id="{D4AFDCDD-BEFD-0140-AD54-8E1B498AC408}"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You have done a fantastic job today. You now know just about everything you need to know to become a Reading Buddy. Are there any questions?</a:t>
            </a:r>
          </a:p>
          <a:p>
            <a:pPr marL="0" lvl="0" indent="0" algn="l" rtl="0">
              <a:spcBef>
                <a:spcPts val="0"/>
              </a:spcBef>
              <a:spcAft>
                <a:spcPts val="0"/>
              </a:spcAft>
              <a:buNone/>
            </a:pPr>
            <a:endParaRPr lang="en-US" i="1" dirty="0"/>
          </a:p>
          <a:p>
            <a:pPr marL="0" lvl="0" indent="0" algn="l" rtl="0">
              <a:spcBef>
                <a:spcPts val="0"/>
              </a:spcBef>
              <a:spcAft>
                <a:spcPts val="0"/>
              </a:spcAft>
              <a:buNone/>
            </a:pPr>
            <a:r>
              <a:rPr lang="en-US" sz="1200" i="1" dirty="0"/>
              <a:t>Provide time for for questions and discussion.</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endParaRPr lang="en-US" dirty="0"/>
          </a:p>
        </p:txBody>
      </p:sp>
      <p:sp>
        <p:nvSpPr>
          <p:cNvPr id="4" name="Header Placeholder 3"/>
          <p:cNvSpPr>
            <a:spLocks noGrp="1"/>
          </p:cNvSpPr>
          <p:nvPr>
            <p:ph type="hdr" sz="quarter"/>
          </p:nvPr>
        </p:nvSpPr>
        <p:spPr/>
        <p:txBody>
          <a:bodyPr/>
          <a:lstStyle/>
          <a:p>
            <a:r>
              <a:rPr lang="en-US"/>
              <a:t>Reading Buddies Cross-Age Tutee Training</a:t>
            </a:r>
            <a:endParaRPr lang="en-US" dirty="0"/>
          </a:p>
        </p:txBody>
      </p:sp>
      <p:sp>
        <p:nvSpPr>
          <p:cNvPr id="5" name="Footer Placeholder 4"/>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Slide Number Placeholder 5"/>
          <p:cNvSpPr>
            <a:spLocks noGrp="1"/>
          </p:cNvSpPr>
          <p:nvPr>
            <p:ph type="sldNum" sz="quarter" idx="5"/>
          </p:nvPr>
        </p:nvSpPr>
        <p:spPr/>
        <p:txBody>
          <a:bodyPr/>
          <a:lstStyle/>
          <a:p>
            <a:fld id="{D4AFDCDD-BEFD-0140-AD54-8E1B498AC408}" type="slidenum">
              <a:rPr lang="en-US" smtClean="0"/>
              <a:pPr/>
              <a:t>18</a:t>
            </a:fld>
            <a:endParaRPr lang="en-US" dirty="0"/>
          </a:p>
        </p:txBody>
      </p:sp>
    </p:spTree>
    <p:extLst>
      <p:ext uri="{BB962C8B-B14F-4D97-AF65-F5344CB8AC3E}">
        <p14:creationId xmlns:p14="http://schemas.microsoft.com/office/powerpoint/2010/main" val="87561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t>Great job again!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t>We look forward to having you be part of Reading Buddies here at the YMCA!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dirty="0"/>
              <a:t>Give yourselves a hand!</a:t>
            </a:r>
            <a:endParaRPr lang="en-US" sz="1200" dirty="0"/>
          </a:p>
          <a:p>
            <a:endParaRPr lang="en-US" dirty="0"/>
          </a:p>
        </p:txBody>
      </p:sp>
      <p:sp>
        <p:nvSpPr>
          <p:cNvPr id="4" name="Header Placeholder 3"/>
          <p:cNvSpPr>
            <a:spLocks noGrp="1"/>
          </p:cNvSpPr>
          <p:nvPr>
            <p:ph type="hdr" sz="quarter"/>
          </p:nvPr>
        </p:nvSpPr>
        <p:spPr/>
        <p:txBody>
          <a:bodyPr/>
          <a:lstStyle/>
          <a:p>
            <a:r>
              <a:rPr lang="en-US"/>
              <a:t>Reading Buddies Cross-Age Tutee Training</a:t>
            </a:r>
            <a:endParaRPr lang="en-US" dirty="0"/>
          </a:p>
        </p:txBody>
      </p:sp>
      <p:sp>
        <p:nvSpPr>
          <p:cNvPr id="5" name="Footer Placeholder 4"/>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Slide Number Placeholder 5"/>
          <p:cNvSpPr>
            <a:spLocks noGrp="1"/>
          </p:cNvSpPr>
          <p:nvPr>
            <p:ph type="sldNum" sz="quarter" idx="5"/>
          </p:nvPr>
        </p:nvSpPr>
        <p:spPr/>
        <p:txBody>
          <a:bodyPr/>
          <a:lstStyle/>
          <a:p>
            <a:fld id="{D4AFDCDD-BEFD-0140-AD54-8E1B498AC408}" type="slidenum">
              <a:rPr lang="en-US" smtClean="0"/>
              <a:pPr/>
              <a:t>19</a:t>
            </a:fld>
            <a:endParaRPr lang="en-US" dirty="0"/>
          </a:p>
        </p:txBody>
      </p:sp>
    </p:spTree>
    <p:extLst>
      <p:ext uri="{BB962C8B-B14F-4D97-AF65-F5344CB8AC3E}">
        <p14:creationId xmlns:p14="http://schemas.microsoft.com/office/powerpoint/2010/main" val="170281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We will be learning many things today, so it is important that you are fully focused and ready to learn.</a:t>
            </a:r>
          </a:p>
          <a:p>
            <a:endParaRPr lang="en-US" i="0" dirty="0"/>
          </a:p>
          <a:p>
            <a:r>
              <a:rPr lang="en-US" i="1" dirty="0"/>
              <a:t>Review the best listening skills aloud.</a:t>
            </a:r>
          </a:p>
          <a:p>
            <a:endParaRPr lang="en-US" i="0" dirty="0"/>
          </a:p>
          <a:p>
            <a:r>
              <a:rPr lang="en-US" i="0" dirty="0"/>
              <a:t>Please show me your best first-grade full-body listening and then we’ll get started.</a:t>
            </a:r>
          </a:p>
          <a:p>
            <a:endParaRPr lang="en-US" i="0" dirty="0"/>
          </a:p>
          <a:p>
            <a:r>
              <a:rPr lang="en-US" i="0" dirty="0"/>
              <a:t>Wow, great job, first-graders! Thank you!</a:t>
            </a:r>
          </a:p>
        </p:txBody>
      </p:sp>
      <p:sp>
        <p:nvSpPr>
          <p:cNvPr id="4" name="Header Placeholder 3"/>
          <p:cNvSpPr>
            <a:spLocks noGrp="1"/>
          </p:cNvSpPr>
          <p:nvPr>
            <p:ph type="hdr" sz="quarter"/>
          </p:nvPr>
        </p:nvSpPr>
        <p:spPr/>
        <p:txBody>
          <a:bodyPr/>
          <a:lstStyle/>
          <a:p>
            <a:r>
              <a:rPr lang="en-US" dirty="0"/>
              <a:t>Reading Buddies Cross-Age Tutee Training</a:t>
            </a:r>
          </a:p>
        </p:txBody>
      </p:sp>
      <p:sp>
        <p:nvSpPr>
          <p:cNvPr id="5" name="Footer Placeholder 4"/>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Slide Number Placeholder 5"/>
          <p:cNvSpPr>
            <a:spLocks noGrp="1"/>
          </p:cNvSpPr>
          <p:nvPr>
            <p:ph type="sldNum" sz="quarter" idx="5"/>
          </p:nvPr>
        </p:nvSpPr>
        <p:spPr/>
        <p:txBody>
          <a:bodyPr/>
          <a:lstStyle/>
          <a:p>
            <a:fld id="{D4AFDCDD-BEFD-0140-AD54-8E1B498AC408}" type="slidenum">
              <a:rPr lang="en-US" smtClean="0"/>
              <a:pPr/>
              <a:t>2</a:t>
            </a:fld>
            <a:endParaRPr lang="en-US" dirty="0"/>
          </a:p>
        </p:txBody>
      </p:sp>
    </p:spTree>
    <p:extLst>
      <p:ext uri="{BB962C8B-B14F-4D97-AF65-F5344CB8AC3E}">
        <p14:creationId xmlns:p14="http://schemas.microsoft.com/office/powerpoint/2010/main" val="161809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ce718f93ed_0_59: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ce718f93e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will be talking about reading today. Show me a thumbs-up if you have been learning about letters, sounds, and words in school.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year, you will also practice reading in short lessons at the YMCA using a program called </a:t>
            </a:r>
            <a:r>
              <a:rPr lang="en-US" i="1" dirty="0"/>
              <a:t>Sound Partners</a:t>
            </a:r>
            <a:r>
              <a:rPr lang="en-US" dirty="0"/>
              <a:t>! This program will help you learn even more about letters, sounds, and words to become rockstar readers!</a:t>
            </a:r>
          </a:p>
          <a:p>
            <a:pPr marL="0" lvl="0" indent="0" algn="l" rtl="0">
              <a:spcBef>
                <a:spcPts val="0"/>
              </a:spcBef>
              <a:spcAft>
                <a:spcPts val="0"/>
              </a:spcAft>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You will have a reading buddy who will work with you three days a week. The great thing about this buddy is you might already know them! Your reading buddy will be an older student in our YMCA. I (your site coordinator) will assign you your buddies.</a:t>
            </a:r>
          </a:p>
        </p:txBody>
      </p:sp>
      <p:sp>
        <p:nvSpPr>
          <p:cNvPr id="2" name="Footer Placeholder 1">
            <a:extLst>
              <a:ext uri="{FF2B5EF4-FFF2-40B4-BE49-F238E27FC236}">
                <a16:creationId xmlns:a16="http://schemas.microsoft.com/office/drawing/2014/main" id="{544575AE-4355-D984-6BD9-666F6480A19C}"/>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7CE30567-8B2B-F552-DD57-0511A2805B35}"/>
              </a:ext>
            </a:extLst>
          </p:cNvPr>
          <p:cNvSpPr>
            <a:spLocks noGrp="1"/>
          </p:cNvSpPr>
          <p:nvPr>
            <p:ph type="hdr" sz="quarter"/>
          </p:nvPr>
        </p:nvSpPr>
        <p:spPr/>
        <p:txBody>
          <a:bodyPr/>
          <a:lstStyle/>
          <a:p>
            <a:r>
              <a:rPr lang="en-US" dirty="0"/>
              <a:t>Reading Buddies Cross-Age Tutee Training</a:t>
            </a:r>
          </a:p>
        </p:txBody>
      </p:sp>
      <p:sp>
        <p:nvSpPr>
          <p:cNvPr id="4" name="Slide Number Placeholder 3">
            <a:extLst>
              <a:ext uri="{FF2B5EF4-FFF2-40B4-BE49-F238E27FC236}">
                <a16:creationId xmlns:a16="http://schemas.microsoft.com/office/drawing/2014/main" id="{5107A78A-611E-56D6-B21B-E2B34AB1F876}"/>
              </a:ext>
            </a:extLst>
          </p:cNvPr>
          <p:cNvSpPr>
            <a:spLocks noGrp="1"/>
          </p:cNvSpPr>
          <p:nvPr>
            <p:ph type="sldNum" sz="quarter" idx="5"/>
          </p:nvPr>
        </p:nvSpPr>
        <p:spPr/>
        <p:txBody>
          <a:bodyPr/>
          <a:lstStyle/>
          <a:p>
            <a:fld id="{D4AFDCDD-BEFD-0140-AD54-8E1B498AC408}"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2a521d69e9_0_268: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2a521d69e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a picture of the </a:t>
            </a:r>
            <a:r>
              <a:rPr lang="en-US" i="1" dirty="0"/>
              <a:t>Sound Partners</a:t>
            </a:r>
            <a:r>
              <a:rPr lang="en-US" i="0" dirty="0"/>
              <a:t> l</a:t>
            </a:r>
            <a:r>
              <a:rPr lang="en-US" dirty="0"/>
              <a:t>esson book. This is the book we will use each day for lessons.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can touch this book and read from it. However, we cannot write or draw in this book. Any writing or spelling needs to be done on a whiteboard or piece of paper that we will give you.</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i="1" dirty="0"/>
              <a:t>Click for animation.</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What are we not supposed to do in the book? (</a:t>
            </a:r>
            <a:r>
              <a:rPr lang="en-US" sz="1200" i="1" dirty="0"/>
              <a:t>No writing or drawing.</a:t>
            </a:r>
            <a:r>
              <a:rPr lang="en-US" sz="1200" dirty="0"/>
              <a:t>)</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What do we use to write instead? (</a:t>
            </a:r>
            <a:r>
              <a:rPr lang="en-US" sz="1200" i="1" dirty="0"/>
              <a:t>Paper or whiteboard</a:t>
            </a:r>
            <a:r>
              <a:rPr lang="en-US" sz="1200" dirty="0"/>
              <a:t>.)</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Good listening!</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
        <p:nvSpPr>
          <p:cNvPr id="2" name="Footer Placeholder 1">
            <a:extLst>
              <a:ext uri="{FF2B5EF4-FFF2-40B4-BE49-F238E27FC236}">
                <a16:creationId xmlns:a16="http://schemas.microsoft.com/office/drawing/2014/main" id="{B085428C-D3D6-0B2C-436A-5209D139688A}"/>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EED76314-F432-5121-D8F1-423DB66694DE}"/>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0427F09A-1DD6-2F27-47B5-98947E0AA77B}"/>
              </a:ext>
            </a:extLst>
          </p:cNvPr>
          <p:cNvSpPr>
            <a:spLocks noGrp="1"/>
          </p:cNvSpPr>
          <p:nvPr>
            <p:ph type="sldNum" sz="quarter" idx="5"/>
          </p:nvPr>
        </p:nvSpPr>
        <p:spPr/>
        <p:txBody>
          <a:bodyPr/>
          <a:lstStyle/>
          <a:p>
            <a:fld id="{D4AFDCDD-BEFD-0140-AD54-8E1B498AC408}"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ce718f93ed_0_220: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ce718f93ed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This is an example lesson page from the </a:t>
            </a:r>
            <a:r>
              <a:rPr lang="en-US" sz="1200" i="1" dirty="0"/>
              <a:t>Sound Partners </a:t>
            </a:r>
            <a:r>
              <a:rPr lang="en-US" sz="1200" i="0" dirty="0"/>
              <a:t>lesson book</a:t>
            </a:r>
            <a:r>
              <a:rPr lang="en-US" sz="1200" dirty="0"/>
              <a:t>. </a:t>
            </a:r>
            <a:r>
              <a:rPr lang="en-US" sz="1200" b="1" dirty="0">
                <a:solidFill>
                  <a:schemeClr val="dk1"/>
                </a:solidFill>
              </a:rPr>
              <a:t>Your</a:t>
            </a:r>
            <a:r>
              <a:rPr lang="en-US" sz="1200" dirty="0">
                <a:solidFill>
                  <a:schemeClr val="dk1"/>
                </a:solidFill>
              </a:rPr>
              <a:t> workspace is shown here with a yellow box around it on the left side of the page.</a:t>
            </a:r>
          </a:p>
          <a:p>
            <a:pPr marL="0" lvl="0" indent="0" algn="l" rtl="0">
              <a:spcBef>
                <a:spcPts val="0"/>
              </a:spcBef>
              <a:spcAft>
                <a:spcPts val="0"/>
              </a:spcAft>
              <a:buNone/>
            </a:pPr>
            <a:endParaRPr lang="en-US" sz="1200" i="1" dirty="0">
              <a:solidFill>
                <a:schemeClr val="dk1"/>
              </a:solidFill>
            </a:endParaRPr>
          </a:p>
          <a:p>
            <a:pPr marL="0" lvl="0" indent="0" algn="l" rtl="0">
              <a:spcBef>
                <a:spcPts val="0"/>
              </a:spcBef>
              <a:spcAft>
                <a:spcPts val="0"/>
              </a:spcAft>
              <a:buNone/>
            </a:pPr>
            <a:r>
              <a:rPr lang="en-US" sz="1200" dirty="0">
                <a:solidFill>
                  <a:schemeClr val="dk1"/>
                </a:solidFill>
              </a:rPr>
              <a:t>Your reading buddy will guide you through each lesson. You will practice reading, writing, and some spelling with your reading buddy.</a:t>
            </a:r>
          </a:p>
          <a:p>
            <a:pPr marL="0" lvl="0" indent="0" algn="l" rtl="0">
              <a:spcBef>
                <a:spcPts val="0"/>
              </a:spcBef>
              <a:spcAft>
                <a:spcPts val="0"/>
              </a:spcAft>
              <a:buNone/>
            </a:pPr>
            <a:endParaRPr lang="en-US" sz="1200" dirty="0">
              <a:solidFill>
                <a:schemeClr val="dk1"/>
              </a:solidFill>
            </a:endParaRPr>
          </a:p>
          <a:p>
            <a:pPr marL="0" lvl="0" indent="0" algn="l" rtl="0">
              <a:spcBef>
                <a:spcPts val="0"/>
              </a:spcBef>
              <a:spcAft>
                <a:spcPts val="0"/>
              </a:spcAft>
              <a:buNone/>
            </a:pPr>
            <a:r>
              <a:rPr lang="en-US" sz="1200" i="1" dirty="0">
                <a:solidFill>
                  <a:schemeClr val="dk1"/>
                </a:solidFill>
              </a:rPr>
              <a:t>Click for animation.</a:t>
            </a:r>
          </a:p>
        </p:txBody>
      </p:sp>
      <p:sp>
        <p:nvSpPr>
          <p:cNvPr id="2" name="Footer Placeholder 1">
            <a:extLst>
              <a:ext uri="{FF2B5EF4-FFF2-40B4-BE49-F238E27FC236}">
                <a16:creationId xmlns:a16="http://schemas.microsoft.com/office/drawing/2014/main" id="{607BB1CE-2C89-04D4-0A3E-E475FE6BAB0E}"/>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8C050BEB-79BB-5EE7-259E-DD0714FA2C25}"/>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6F2F546D-E25F-7DF6-6547-8BDAF6B9811F}"/>
              </a:ext>
            </a:extLst>
          </p:cNvPr>
          <p:cNvSpPr>
            <a:spLocks noGrp="1"/>
          </p:cNvSpPr>
          <p:nvPr>
            <p:ph type="sldNum" sz="quarter" idx="5"/>
          </p:nvPr>
        </p:nvSpPr>
        <p:spPr/>
        <p:txBody>
          <a:bodyPr/>
          <a:lstStyle/>
          <a:p>
            <a:fld id="{D4AFDCDD-BEFD-0140-AD54-8E1B498AC408}"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2a521d69e9_0_77: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2a521d69e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One important skill you will be practicing with your reading buddy is called Segmenting. This is when we break a word apart by its sounds. There are 3 steps to segmenting:</a:t>
            </a:r>
          </a:p>
          <a:p>
            <a:pPr marL="0" lvl="0" indent="0" algn="l" rtl="0">
              <a:spcBef>
                <a:spcPts val="0"/>
              </a:spcBef>
              <a:spcAft>
                <a:spcPts val="0"/>
              </a:spcAft>
              <a:buNone/>
            </a:pPr>
            <a:endParaRPr sz="1200" dirty="0"/>
          </a:p>
          <a:p>
            <a:pPr marL="457200" lvl="0" indent="-298450" algn="l" rtl="0">
              <a:spcBef>
                <a:spcPts val="0"/>
              </a:spcBef>
              <a:spcAft>
                <a:spcPts val="0"/>
              </a:spcAft>
              <a:buSzPts val="1100"/>
              <a:buAutoNum type="arabicPeriod"/>
            </a:pPr>
            <a:r>
              <a:rPr lang="en" sz="1200" dirty="0"/>
              <a:t>Read the whole word.</a:t>
            </a:r>
            <a:endParaRPr sz="1200" dirty="0"/>
          </a:p>
          <a:p>
            <a:pPr marL="457200" lvl="0" indent="-298450" algn="l" rtl="0">
              <a:spcBef>
                <a:spcPts val="0"/>
              </a:spcBef>
              <a:spcAft>
                <a:spcPts val="0"/>
              </a:spcAft>
              <a:buSzPts val="1100"/>
              <a:buAutoNum type="arabicPeriod"/>
            </a:pPr>
            <a:r>
              <a:rPr lang="en" sz="1200" dirty="0"/>
              <a:t>Point to each box while saying the sounds of the word.</a:t>
            </a:r>
            <a:endParaRPr sz="1200" dirty="0"/>
          </a:p>
          <a:p>
            <a:pPr marL="457200" lvl="0" indent="-298450" algn="l" rtl="0">
              <a:spcBef>
                <a:spcPts val="0"/>
              </a:spcBef>
              <a:spcAft>
                <a:spcPts val="0"/>
              </a:spcAft>
              <a:buSzPts val="1100"/>
              <a:buAutoNum type="arabicPeriod"/>
            </a:pPr>
            <a:r>
              <a:rPr lang="en" sz="1200" dirty="0"/>
              <a:t>Sweep your finger across all the boxes and blend the whole word together.</a:t>
            </a:r>
            <a:endParaRPr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dirty="0"/>
              <a:t>Remember, when we segment, we break words apart by their sounds, </a:t>
            </a:r>
            <a:r>
              <a:rPr lang="en-US" sz="1200" i="1" dirty="0"/>
              <a:t>not their letters</a:t>
            </a:r>
            <a:r>
              <a:rPr lang="en-US" sz="1200" dirty="0"/>
              <a:t>. Watch me segment the sounds in the word </a:t>
            </a:r>
            <a:r>
              <a:rPr lang="en-US" sz="1200" i="1" dirty="0"/>
              <a:t>cat.</a:t>
            </a:r>
          </a:p>
          <a:p>
            <a:pPr marL="0" lvl="0" indent="0" algn="l" rtl="0">
              <a:spcBef>
                <a:spcPts val="0"/>
              </a:spcBef>
              <a:spcAft>
                <a:spcPts val="0"/>
              </a:spcAft>
              <a:buNone/>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i="1" dirty="0"/>
              <a:t>Click to animate “cat.”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t>Point to the word and say “cat.”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 sz="1200" i="1" dirty="0"/>
          </a:p>
          <a:p>
            <a:pPr marL="0" marR="0" lvl="0" indent="0" algn="l" defTabSz="685800" rtl="0" eaLnBrk="1" fontAlgn="auto" latinLnBrk="0" hangingPunct="1">
              <a:lnSpc>
                <a:spcPct val="100000"/>
              </a:lnSpc>
              <a:spcBef>
                <a:spcPts val="0"/>
              </a:spcBef>
              <a:spcAft>
                <a:spcPts val="0"/>
              </a:spcAft>
              <a:buClrTx/>
              <a:buSzTx/>
              <a:buFontTx/>
              <a:buNone/>
              <a:tabLst/>
              <a:defRPr/>
            </a:pPr>
            <a:r>
              <a:rPr lang="en" sz="1200" i="1" dirty="0"/>
              <a:t>Point to each box, saying its sound: “</a:t>
            </a:r>
            <a:r>
              <a:rPr lang="en-US" sz="1200" i="1" dirty="0"/>
              <a:t>/c/ /a/ /t/.”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i="1" dirty="0"/>
              <a:t>Sweep your finger across all boxes from left to right and say “cat.”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i="0" dirty="0"/>
              <a:t>Now let’s try the word </a:t>
            </a:r>
            <a:r>
              <a:rPr lang="en-US" sz="1200" i="1" dirty="0"/>
              <a:t>dog</a:t>
            </a:r>
            <a:r>
              <a:rPr lang="en-US" sz="1200" i="0" dirty="0"/>
              <a:t> slowly together. </a:t>
            </a:r>
          </a:p>
          <a:p>
            <a:pPr marL="158750" lvl="0" indent="0" algn="l" rtl="0">
              <a:spcBef>
                <a:spcPts val="0"/>
              </a:spcBef>
              <a:spcAft>
                <a:spcPts val="0"/>
              </a:spcAft>
              <a:buSzPts val="1100"/>
              <a:buNone/>
            </a:pPr>
            <a:endParaRPr lang="en" sz="1200" dirty="0"/>
          </a:p>
          <a:p>
            <a:pPr marL="0" lvl="0" indent="0" algn="l" rtl="0">
              <a:spcBef>
                <a:spcPts val="0"/>
              </a:spcBef>
              <a:spcAft>
                <a:spcPts val="0"/>
              </a:spcAft>
              <a:buNone/>
            </a:pPr>
            <a:r>
              <a:rPr lang="en-US" sz="1200" i="1" dirty="0"/>
              <a:t>Click for animation and repeat with the word </a:t>
            </a:r>
            <a:r>
              <a:rPr lang="en-US" sz="1200" i="0" dirty="0"/>
              <a:t>dog</a:t>
            </a:r>
            <a:r>
              <a:rPr lang="en-US" sz="1200" i="1" dirty="0"/>
              <a:t>.</a:t>
            </a:r>
          </a:p>
          <a:p>
            <a:pPr marL="0" lvl="0" indent="0" algn="l" rtl="0">
              <a:spcBef>
                <a:spcPts val="0"/>
              </a:spcBef>
              <a:spcAft>
                <a:spcPts val="0"/>
              </a:spcAft>
              <a:buNone/>
            </a:pPr>
            <a:endParaRPr lang="en-US" sz="1200" i="1" dirty="0"/>
          </a:p>
          <a:p>
            <a:pPr marL="0" lvl="0" indent="0" algn="l" rtl="0">
              <a:spcBef>
                <a:spcPts val="0"/>
              </a:spcBef>
              <a:spcAft>
                <a:spcPts val="0"/>
              </a:spcAft>
              <a:buNone/>
            </a:pPr>
            <a:r>
              <a:rPr lang="en-US" b="0" i="0" u="none" strike="noStrike" dirty="0">
                <a:solidFill>
                  <a:srgbClr val="000000"/>
                </a:solidFill>
                <a:effectLst/>
                <a:latin typeface="Calibri" panose="020F0502020204030204" pitchFamily="34" charset="0"/>
              </a:rPr>
              <a:t>Now let's try </a:t>
            </a:r>
            <a:r>
              <a:rPr lang="en-US" b="0" i="1" u="none" strike="noStrike" dirty="0">
                <a:solidFill>
                  <a:srgbClr val="000000"/>
                </a:solidFill>
                <a:effectLst/>
                <a:latin typeface="Calibri" panose="020F0502020204030204" pitchFamily="34" charset="0"/>
              </a:rPr>
              <a:t>shop</a:t>
            </a:r>
            <a:r>
              <a:rPr lang="en-US" b="0" i="0" u="none" strike="noStrike" dirty="0">
                <a:solidFill>
                  <a:srgbClr val="000000"/>
                </a:solidFill>
                <a:effectLst/>
                <a:latin typeface="Calibri" panose="020F0502020204030204" pitchFamily="34" charset="0"/>
              </a:rPr>
              <a:t> together. Remember that /sh/ is one sound!</a:t>
            </a:r>
          </a:p>
          <a:p>
            <a:pPr marL="0" lvl="0" indent="0" algn="l" rtl="0">
              <a:spcBef>
                <a:spcPts val="0"/>
              </a:spcBef>
              <a:spcAft>
                <a:spcPts val="0"/>
              </a:spcAft>
              <a:buNone/>
            </a:pPr>
            <a:endParaRPr lang="en-US" b="0" i="0" u="none" strike="noStrike" dirty="0">
              <a:solidFill>
                <a:srgbClr val="000000"/>
              </a:solidFill>
              <a:effectLst/>
              <a:latin typeface="Calibri" panose="020F0502020204030204" pitchFamily="34" charset="0"/>
            </a:endParaRPr>
          </a:p>
          <a:p>
            <a:pPr marL="0" lvl="0" indent="0" algn="l" rtl="0">
              <a:spcBef>
                <a:spcPts val="0"/>
              </a:spcBef>
              <a:spcAft>
                <a:spcPts val="0"/>
              </a:spcAft>
              <a:buNone/>
            </a:pPr>
            <a:r>
              <a:rPr lang="en-US" sz="1200" i="1" dirty="0"/>
              <a:t>Click for animation and repeat with the word </a:t>
            </a:r>
            <a:r>
              <a:rPr lang="en-US" sz="1200" i="0" dirty="0"/>
              <a:t>shop</a:t>
            </a:r>
            <a:r>
              <a:rPr lang="en-US" sz="1200" i="1" dirty="0"/>
              <a:t>.</a:t>
            </a:r>
          </a:p>
          <a:p>
            <a:pPr marL="0" lvl="0" indent="0" algn="l" rtl="0">
              <a:spcBef>
                <a:spcPts val="0"/>
              </a:spcBef>
              <a:spcAft>
                <a:spcPts val="0"/>
              </a:spcAft>
              <a:buNone/>
            </a:pPr>
            <a:endParaRPr lang="en" sz="1200" dirty="0"/>
          </a:p>
        </p:txBody>
      </p:sp>
      <p:sp>
        <p:nvSpPr>
          <p:cNvPr id="2" name="Footer Placeholder 1">
            <a:extLst>
              <a:ext uri="{FF2B5EF4-FFF2-40B4-BE49-F238E27FC236}">
                <a16:creationId xmlns:a16="http://schemas.microsoft.com/office/drawing/2014/main" id="{70AE35BA-0E94-2935-424C-1116BA85FD49}"/>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DC16E6DA-C9C5-0285-1B7E-DF8D1425C7CE}"/>
              </a:ext>
            </a:extLst>
          </p:cNvPr>
          <p:cNvSpPr>
            <a:spLocks noGrp="1"/>
          </p:cNvSpPr>
          <p:nvPr>
            <p:ph type="hdr" sz="quarter"/>
          </p:nvPr>
        </p:nvSpPr>
        <p:spPr/>
        <p:txBody>
          <a:bodyPr/>
          <a:lstStyle/>
          <a:p>
            <a:r>
              <a:rPr lang="en-US"/>
              <a:t>Sound Partners Cross-Age Tutor Training</a:t>
            </a:r>
            <a:endParaRPr lang="en-US" dirty="0"/>
          </a:p>
        </p:txBody>
      </p:sp>
      <p:sp>
        <p:nvSpPr>
          <p:cNvPr id="4" name="Slide Number Placeholder 3">
            <a:extLst>
              <a:ext uri="{FF2B5EF4-FFF2-40B4-BE49-F238E27FC236}">
                <a16:creationId xmlns:a16="http://schemas.microsoft.com/office/drawing/2014/main" id="{6886BE9F-8246-18DF-5C14-B601DA697F4A}"/>
              </a:ext>
            </a:extLst>
          </p:cNvPr>
          <p:cNvSpPr>
            <a:spLocks noGrp="1"/>
          </p:cNvSpPr>
          <p:nvPr>
            <p:ph type="sldNum" sz="quarter" idx="5"/>
          </p:nvPr>
        </p:nvSpPr>
        <p:spPr/>
        <p:txBody>
          <a:bodyPr/>
          <a:lstStyle/>
          <a:p>
            <a:fld id="{D4AFDCDD-BEFD-0140-AD54-8E1B498AC408}" type="slidenum">
              <a:rPr lang="en-US" smtClean="0"/>
              <a:pPr/>
              <a:t>6</a:t>
            </a:fld>
            <a:endParaRPr lang="en-US" dirty="0"/>
          </a:p>
        </p:txBody>
      </p:sp>
    </p:spTree>
    <p:extLst>
      <p:ext uri="{BB962C8B-B14F-4D97-AF65-F5344CB8AC3E}">
        <p14:creationId xmlns:p14="http://schemas.microsoft.com/office/powerpoint/2010/main" val="117362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Now, let’s look ahead to what our days as Reading Buddies will be like.</a:t>
            </a:r>
          </a:p>
        </p:txBody>
      </p:sp>
      <p:sp>
        <p:nvSpPr>
          <p:cNvPr id="4" name="Header Placeholder 3"/>
          <p:cNvSpPr>
            <a:spLocks noGrp="1"/>
          </p:cNvSpPr>
          <p:nvPr>
            <p:ph type="hdr" sz="quarter"/>
          </p:nvPr>
        </p:nvSpPr>
        <p:spPr/>
        <p:txBody>
          <a:bodyPr/>
          <a:lstStyle/>
          <a:p>
            <a:r>
              <a:rPr lang="en-US"/>
              <a:t>Reading Buddies Cross-Age Tutee Training</a:t>
            </a:r>
            <a:endParaRPr lang="en-US" dirty="0"/>
          </a:p>
        </p:txBody>
      </p:sp>
      <p:sp>
        <p:nvSpPr>
          <p:cNvPr id="5" name="Footer Placeholder 4"/>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Slide Number Placeholder 5"/>
          <p:cNvSpPr>
            <a:spLocks noGrp="1"/>
          </p:cNvSpPr>
          <p:nvPr>
            <p:ph type="sldNum" sz="quarter" idx="5"/>
          </p:nvPr>
        </p:nvSpPr>
        <p:spPr/>
        <p:txBody>
          <a:bodyPr/>
          <a:lstStyle/>
          <a:p>
            <a:fld id="{D4AFDCDD-BEFD-0140-AD54-8E1B498AC408}" type="slidenum">
              <a:rPr lang="en-US" smtClean="0"/>
              <a:pPr/>
              <a:t>7</a:t>
            </a:fld>
            <a:endParaRPr lang="en-US" dirty="0"/>
          </a:p>
        </p:txBody>
      </p:sp>
    </p:spTree>
    <p:extLst>
      <p:ext uri="{BB962C8B-B14F-4D97-AF65-F5344CB8AC3E}">
        <p14:creationId xmlns:p14="http://schemas.microsoft.com/office/powerpoint/2010/main" val="413429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2a521d69e9_0_185:notes"/>
          <p:cNvSpPr>
            <a:spLocks noGrp="1" noRot="1" noChangeAspect="1"/>
          </p:cNvSpPr>
          <p:nvPr>
            <p:ph type="sldImg" idx="2"/>
          </p:nvPr>
        </p:nvSpPr>
        <p:spPr>
          <a:xfrm>
            <a:off x="685800" y="1143000"/>
            <a:ext cx="5489575" cy="30876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2a521d69e9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You will be paired with a buddy in the 4th- or 5th-grade who will lead you through your lessons.</a:t>
            </a: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You will meet with your Reading Buddy three days per week (Tuesday, Wednesday, and Thursday).</a:t>
            </a:r>
          </a:p>
          <a:p>
            <a:pPr marL="0" lvl="0" indent="0" algn="l" rtl="0">
              <a:spcBef>
                <a:spcPts val="0"/>
              </a:spcBef>
              <a:spcAft>
                <a:spcPts val="0"/>
              </a:spcAft>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Your lessons will be 30 minutes each.</a:t>
            </a:r>
          </a:p>
          <a:p>
            <a:pPr marL="0" lvl="0" indent="0" algn="l" rtl="0">
              <a:spcBef>
                <a:spcPts val="0"/>
              </a:spcBef>
              <a:spcAft>
                <a:spcPts val="0"/>
              </a:spcAft>
              <a:buClr>
                <a:schemeClr val="dk1"/>
              </a:buClr>
              <a:buSzPts val="1100"/>
              <a:buFont typeface="Arial"/>
              <a:buNone/>
            </a:pPr>
            <a:endParaRPr lang="en"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It is very important that you come to YMCA Reading Buddies every time.</a:t>
            </a:r>
          </a:p>
          <a:p>
            <a:pPr marL="0" lvl="0" indent="0" algn="l" rtl="0">
              <a:spcBef>
                <a:spcPts val="0"/>
              </a:spcBef>
              <a:spcAft>
                <a:spcPts val="0"/>
              </a:spcAft>
              <a:buClr>
                <a:schemeClr val="dk1"/>
              </a:buClr>
              <a:buSzPts val="1100"/>
              <a:buFont typeface="Arial"/>
              <a:buNone/>
            </a:pPr>
            <a:endParaRPr lang="en" sz="1200" dirty="0">
              <a:solidFill>
                <a:schemeClr val="dk1"/>
              </a:solidFill>
            </a:endParaRPr>
          </a:p>
          <a:p>
            <a:pPr marL="0" lvl="0" indent="0" algn="l" rtl="0">
              <a:spcBef>
                <a:spcPts val="0"/>
              </a:spcBef>
              <a:spcAft>
                <a:spcPts val="0"/>
              </a:spcAft>
              <a:buClr>
                <a:schemeClr val="dk1"/>
              </a:buClr>
              <a:buSzPts val="1100"/>
              <a:buFont typeface="Arial"/>
              <a:buNone/>
            </a:pPr>
            <a:r>
              <a:rPr lang="en" sz="1200" i="1" dirty="0">
                <a:solidFill>
                  <a:schemeClr val="dk1"/>
                </a:solidFill>
              </a:rPr>
              <a:t>Click for animation.</a:t>
            </a:r>
            <a:endParaRPr lang="en" sz="1200" dirty="0">
              <a:solidFill>
                <a:schemeClr val="dk1"/>
              </a:solidFill>
            </a:endParaRP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Why do you think this is so important? Share ideas with a buddy nearby.</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 sz="1200" i="1" dirty="0">
                <a:solidFill>
                  <a:schemeClr val="dk1"/>
                </a:solidFill>
              </a:rPr>
              <a:t>Allow a minute for discussion. Then take a few answers from the group.</a:t>
            </a:r>
          </a:p>
        </p:txBody>
      </p:sp>
      <p:sp>
        <p:nvSpPr>
          <p:cNvPr id="2" name="Footer Placeholder 1">
            <a:extLst>
              <a:ext uri="{FF2B5EF4-FFF2-40B4-BE49-F238E27FC236}">
                <a16:creationId xmlns:a16="http://schemas.microsoft.com/office/drawing/2014/main" id="{BFF41F47-8A36-4A30-F47F-7268FFC9A671}"/>
              </a:ext>
            </a:extLst>
          </p:cNvPr>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3" name="Header Placeholder 2">
            <a:extLst>
              <a:ext uri="{FF2B5EF4-FFF2-40B4-BE49-F238E27FC236}">
                <a16:creationId xmlns:a16="http://schemas.microsoft.com/office/drawing/2014/main" id="{0AE80F47-7419-6AF9-ADC7-04CFE496FA09}"/>
              </a:ext>
            </a:extLst>
          </p:cNvPr>
          <p:cNvSpPr>
            <a:spLocks noGrp="1"/>
          </p:cNvSpPr>
          <p:nvPr>
            <p:ph type="hdr" sz="quarter"/>
          </p:nvPr>
        </p:nvSpPr>
        <p:spPr/>
        <p:txBody>
          <a:bodyPr/>
          <a:lstStyle/>
          <a:p>
            <a:r>
              <a:rPr lang="en-US"/>
              <a:t>Reading Buddies Cross-Age Tutee Training</a:t>
            </a:r>
            <a:endParaRPr lang="en-US" dirty="0"/>
          </a:p>
        </p:txBody>
      </p:sp>
      <p:sp>
        <p:nvSpPr>
          <p:cNvPr id="4" name="Slide Number Placeholder 3">
            <a:extLst>
              <a:ext uri="{FF2B5EF4-FFF2-40B4-BE49-F238E27FC236}">
                <a16:creationId xmlns:a16="http://schemas.microsoft.com/office/drawing/2014/main" id="{9E94621D-8D98-CF88-79E8-EF6B1649E9B2}"/>
              </a:ext>
            </a:extLst>
          </p:cNvPr>
          <p:cNvSpPr>
            <a:spLocks noGrp="1"/>
          </p:cNvSpPr>
          <p:nvPr>
            <p:ph type="sldNum" sz="quarter" idx="5"/>
          </p:nvPr>
        </p:nvSpPr>
        <p:spPr/>
        <p:txBody>
          <a:bodyPr/>
          <a:lstStyle/>
          <a:p>
            <a:fld id="{D4AFDCDD-BEFD-0140-AD54-8E1B498AC408}" type="slidenum">
              <a:rPr lang="en-US" smtClean="0"/>
              <a:pPr/>
              <a:t>8</a:t>
            </a:fld>
            <a:endParaRPr lang="en-US" dirty="0"/>
          </a:p>
        </p:txBody>
      </p:sp>
    </p:spTree>
    <p:extLst>
      <p:ext uri="{BB962C8B-B14F-4D97-AF65-F5344CB8AC3E}">
        <p14:creationId xmlns:p14="http://schemas.microsoft.com/office/powerpoint/2010/main" val="4020854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Now, we’re going to talk about how we can show our best, first-grade focus in our lessons.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We know learning to read can be tricky. But we also know that by being patient and practicing good learning skills, we can make learning a little easier.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Let’s look at a few of the skills that will help us in Reading Buddies!</a:t>
            </a:r>
          </a:p>
          <a:p>
            <a:endParaRPr lang="en-US" dirty="0"/>
          </a:p>
        </p:txBody>
      </p:sp>
      <p:sp>
        <p:nvSpPr>
          <p:cNvPr id="4" name="Header Placeholder 3"/>
          <p:cNvSpPr>
            <a:spLocks noGrp="1"/>
          </p:cNvSpPr>
          <p:nvPr>
            <p:ph type="hdr" sz="quarter"/>
          </p:nvPr>
        </p:nvSpPr>
        <p:spPr/>
        <p:txBody>
          <a:bodyPr/>
          <a:lstStyle/>
          <a:p>
            <a:r>
              <a:rPr lang="en-US"/>
              <a:t>Reading Buddies Cross-Age Tutee Training</a:t>
            </a:r>
            <a:endParaRPr lang="en-US" dirty="0"/>
          </a:p>
        </p:txBody>
      </p:sp>
      <p:sp>
        <p:nvSpPr>
          <p:cNvPr id="5" name="Footer Placeholder 4"/>
          <p:cNvSpPr>
            <a:spLocks noGrp="1"/>
          </p:cNvSpPr>
          <p:nvPr>
            <p:ph type="ftr" sz="quarter" idx="4"/>
          </p:nvPr>
        </p:nvSpPr>
        <p:spPr/>
        <p:txBody>
          <a:bodyPr/>
          <a:lstStyle/>
          <a:p>
            <a:r>
              <a:rPr lang="en-US" dirty="0"/>
              <a:t>© 2023 The University of Texas at Austin/The Meadows Center for Preventing Educational Risk </a:t>
            </a:r>
          </a:p>
          <a:p>
            <a:r>
              <a:rPr lang="en-US" dirty="0"/>
              <a:t>Licensed under Creative Commons BY-NC-ND 4.0 International</a:t>
            </a:r>
          </a:p>
        </p:txBody>
      </p:sp>
      <p:sp>
        <p:nvSpPr>
          <p:cNvPr id="6" name="Slide Number Placeholder 5"/>
          <p:cNvSpPr>
            <a:spLocks noGrp="1"/>
          </p:cNvSpPr>
          <p:nvPr>
            <p:ph type="sldNum" sz="quarter" idx="5"/>
          </p:nvPr>
        </p:nvSpPr>
        <p:spPr/>
        <p:txBody>
          <a:bodyPr/>
          <a:lstStyle/>
          <a:p>
            <a:fld id="{D4AFDCDD-BEFD-0140-AD54-8E1B498AC408}" type="slidenum">
              <a:rPr lang="en-US" smtClean="0"/>
              <a:pPr/>
              <a:t>9</a:t>
            </a:fld>
            <a:endParaRPr lang="en-US" dirty="0"/>
          </a:p>
        </p:txBody>
      </p:sp>
    </p:spTree>
    <p:extLst>
      <p:ext uri="{BB962C8B-B14F-4D97-AF65-F5344CB8AC3E}">
        <p14:creationId xmlns:p14="http://schemas.microsoft.com/office/powerpoint/2010/main" val="128469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5B6A05-08A1-E2DE-B876-B7093912C0F7}"/>
              </a:ext>
            </a:extLst>
          </p:cNvPr>
          <p:cNvSpPr/>
          <p:nvPr userDrawn="1"/>
        </p:nvSpPr>
        <p:spPr>
          <a:xfrm>
            <a:off x="0" y="914401"/>
            <a:ext cx="9144000" cy="3718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 y="1761721"/>
            <a:ext cx="9144000" cy="1429889"/>
          </a:xfrm>
        </p:spPr>
        <p:txBody>
          <a:bodyPr anchor="b"/>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0" y="3192087"/>
            <a:ext cx="9144000" cy="97009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grpSp>
        <p:nvGrpSpPr>
          <p:cNvPr id="4" name="Group 3">
            <a:extLst>
              <a:ext uri="{FF2B5EF4-FFF2-40B4-BE49-F238E27FC236}">
                <a16:creationId xmlns:a16="http://schemas.microsoft.com/office/drawing/2014/main" id="{CFA08376-4937-F0F1-9D01-1EF96C444359}"/>
              </a:ext>
            </a:extLst>
          </p:cNvPr>
          <p:cNvGrpSpPr/>
          <p:nvPr userDrawn="1"/>
        </p:nvGrpSpPr>
        <p:grpSpPr>
          <a:xfrm>
            <a:off x="2002089" y="4082406"/>
            <a:ext cx="5139821" cy="428625"/>
            <a:chOff x="3518440" y="4105665"/>
            <a:chExt cx="5139821" cy="428625"/>
          </a:xfrm>
        </p:grpSpPr>
        <p:pic>
          <p:nvPicPr>
            <p:cNvPr id="16" name="Picture 15">
              <a:extLst>
                <a:ext uri="{FF2B5EF4-FFF2-40B4-BE49-F238E27FC236}">
                  <a16:creationId xmlns:a16="http://schemas.microsoft.com/office/drawing/2014/main" id="{DE363A16-F1C7-ADD0-3613-FCE60B7BA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9113" y="4105665"/>
              <a:ext cx="762000" cy="428625"/>
            </a:xfrm>
            <a:prstGeom prst="rect">
              <a:avLst/>
            </a:prstGeom>
          </p:spPr>
        </p:pic>
        <p:pic>
          <p:nvPicPr>
            <p:cNvPr id="17" name="Picture 16">
              <a:extLst>
                <a:ext uri="{FF2B5EF4-FFF2-40B4-BE49-F238E27FC236}">
                  <a16:creationId xmlns:a16="http://schemas.microsoft.com/office/drawing/2014/main" id="{C01AD719-B4D7-CCA1-C5CC-642443BF56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18440" y="4105665"/>
              <a:ext cx="1635497" cy="355608"/>
            </a:xfrm>
            <a:prstGeom prst="rect">
              <a:avLst/>
            </a:prstGeom>
          </p:spPr>
        </p:pic>
        <p:pic>
          <p:nvPicPr>
            <p:cNvPr id="18" name="Picture 17">
              <a:extLst>
                <a:ext uri="{FF2B5EF4-FFF2-40B4-BE49-F238E27FC236}">
                  <a16:creationId xmlns:a16="http://schemas.microsoft.com/office/drawing/2014/main" id="{30A899DE-ACFB-F1E4-5391-6F01378777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26289" y="4132164"/>
              <a:ext cx="2331972" cy="329109"/>
            </a:xfrm>
            <a:prstGeom prst="rect">
              <a:avLst/>
            </a:prstGeom>
          </p:spPr>
        </p:pic>
      </p:grpSp>
      <p:sp>
        <p:nvSpPr>
          <p:cNvPr id="8" name="Date Placeholder 7">
            <a:extLst>
              <a:ext uri="{FF2B5EF4-FFF2-40B4-BE49-F238E27FC236}">
                <a16:creationId xmlns:a16="http://schemas.microsoft.com/office/drawing/2014/main" id="{1C54307D-3F2D-0BA3-F0E9-936D5DA6DD2A}"/>
              </a:ext>
            </a:extLst>
          </p:cNvPr>
          <p:cNvSpPr>
            <a:spLocks noGrp="1"/>
          </p:cNvSpPr>
          <p:nvPr>
            <p:ph type="dt" sz="half" idx="10"/>
          </p:nvPr>
        </p:nvSpPr>
        <p:spPr/>
        <p:txBody>
          <a:bodyPr/>
          <a:lstStyle/>
          <a:p>
            <a:fld id="{A2CF1093-FBAF-4C4B-A969-B0D6D9847606}" type="datetime1">
              <a:rPr lang="en-US" smtClean="0"/>
              <a:t>2/25/25</a:t>
            </a:fld>
            <a:endParaRPr lang="en-US" dirty="0"/>
          </a:p>
        </p:txBody>
      </p:sp>
      <p:sp>
        <p:nvSpPr>
          <p:cNvPr id="9" name="Footer Placeholder 8">
            <a:extLst>
              <a:ext uri="{FF2B5EF4-FFF2-40B4-BE49-F238E27FC236}">
                <a16:creationId xmlns:a16="http://schemas.microsoft.com/office/drawing/2014/main" id="{6D1D7BD2-FA31-4ED2-32C3-50E950FDEE70}"/>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10" name="Slide Number Placeholder 9">
            <a:extLst>
              <a:ext uri="{FF2B5EF4-FFF2-40B4-BE49-F238E27FC236}">
                <a16:creationId xmlns:a16="http://schemas.microsoft.com/office/drawing/2014/main" id="{F15C10B5-1804-7172-7809-C098D1844F2E}"/>
              </a:ext>
            </a:extLst>
          </p:cNvPr>
          <p:cNvSpPr>
            <a:spLocks noGrp="1"/>
          </p:cNvSpPr>
          <p:nvPr>
            <p:ph type="sldNum" sz="quarter" idx="12"/>
          </p:nvPr>
        </p:nvSpPr>
        <p:spPr/>
        <p:txBody>
          <a:bodyPr/>
          <a:lstStyle/>
          <a:p>
            <a:fld id="{3C6F48A0-891D-D94C-BA82-3F3E22A21C6C}" type="slidenum">
              <a:rPr lang="en-US" smtClean="0"/>
              <a:t>‹#›</a:t>
            </a:fld>
            <a:endParaRPr lang="en-US" dirty="0"/>
          </a:p>
        </p:txBody>
      </p:sp>
      <p:pic>
        <p:nvPicPr>
          <p:cNvPr id="6" name="Picture 5">
            <a:extLst>
              <a:ext uri="{FF2B5EF4-FFF2-40B4-BE49-F238E27FC236}">
                <a16:creationId xmlns:a16="http://schemas.microsoft.com/office/drawing/2014/main" id="{45DCBE6C-055D-12BA-09FB-CE417A81A8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78050" y="1253721"/>
            <a:ext cx="4787900" cy="508000"/>
          </a:xfrm>
          <a:prstGeom prst="rect">
            <a:avLst/>
          </a:prstGeom>
        </p:spPr>
      </p:pic>
    </p:spTree>
    <p:extLst>
      <p:ext uri="{BB962C8B-B14F-4D97-AF65-F5344CB8AC3E}">
        <p14:creationId xmlns:p14="http://schemas.microsoft.com/office/powerpoint/2010/main" val="21080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Left Full">
    <p:spTree>
      <p:nvGrpSpPr>
        <p:cNvPr id="1" name=""/>
        <p:cNvGrpSpPr/>
        <p:nvPr/>
      </p:nvGrpSpPr>
      <p:grpSpPr>
        <a:xfrm>
          <a:off x="0" y="0"/>
          <a:ext cx="0" cy="0"/>
          <a:chOff x="0" y="0"/>
          <a:chExt cx="0" cy="0"/>
        </a:xfrm>
      </p:grpSpPr>
      <p:sp>
        <p:nvSpPr>
          <p:cNvPr id="2" name="Title 1"/>
          <p:cNvSpPr>
            <a:spLocks noGrp="1"/>
          </p:cNvSpPr>
          <p:nvPr>
            <p:ph type="title"/>
          </p:nvPr>
        </p:nvSpPr>
        <p:spPr>
          <a:xfrm>
            <a:off x="285750" y="562708"/>
            <a:ext cx="1886927" cy="4580792"/>
          </a:xfrm>
        </p:spPr>
        <p:txBody>
          <a:bodyPr anchor="t"/>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6D1766-2175-2C4D-9006-B372F4ABF914}" type="datetime1">
              <a:rPr lang="en-US" smtClean="0"/>
              <a:t>2/25/25</a:t>
            </a:fld>
            <a:endParaRPr lang="en-US" dirty="0"/>
          </a:p>
        </p:txBody>
      </p:sp>
      <p:sp>
        <p:nvSpPr>
          <p:cNvPr id="4" name="Footer Placeholder 3"/>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5" name="Slide Number Placeholder 4"/>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191616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8CEFD-8312-1E45-8A57-10198FC5A459}" type="datetime1">
              <a:rPr lang="en-US" smtClean="0"/>
              <a:t>2/25/25</a:t>
            </a:fld>
            <a:endParaRPr lang="en-US" dirty="0"/>
          </a:p>
        </p:txBody>
      </p:sp>
      <p:sp>
        <p:nvSpPr>
          <p:cNvPr id="3" name="Footer Placeholder 2"/>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4" name="Slide Number Placeholder 3"/>
          <p:cNvSpPr>
            <a:spLocks noGrp="1"/>
          </p:cNvSpPr>
          <p:nvPr>
            <p:ph type="sldNum" sz="quarter" idx="12"/>
          </p:nvPr>
        </p:nvSpPr>
        <p:spPr/>
        <p:txBody>
          <a:bodyPr/>
          <a:lstStyle/>
          <a:p>
            <a:fld id="{3C6F48A0-891D-D94C-BA82-3F3E22A21C6C}" type="slidenum">
              <a:rPr lang="en-US" smtClean="0"/>
              <a:t>‹#›</a:t>
            </a:fld>
            <a:endParaRPr lang="en-US" dirty="0"/>
          </a:p>
        </p:txBody>
      </p:sp>
      <p:sp>
        <p:nvSpPr>
          <p:cNvPr id="5" name="Rectangle 4">
            <a:extLst>
              <a:ext uri="{FF2B5EF4-FFF2-40B4-BE49-F238E27FC236}">
                <a16:creationId xmlns:a16="http://schemas.microsoft.com/office/drawing/2014/main" id="{394F6F25-C46A-A5F4-C604-D4A2EBF742A9}"/>
              </a:ext>
            </a:extLst>
          </p:cNvPr>
          <p:cNvSpPr/>
          <p:nvPr userDrawn="1"/>
        </p:nvSpPr>
        <p:spPr>
          <a:xfrm>
            <a:off x="0" y="1"/>
            <a:ext cx="9144000" cy="4632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41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ute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5B6A05-08A1-E2DE-B876-B7093912C0F7}"/>
              </a:ext>
            </a:extLst>
          </p:cNvPr>
          <p:cNvSpPr/>
          <p:nvPr userDrawn="1"/>
        </p:nvSpPr>
        <p:spPr>
          <a:xfrm>
            <a:off x="0" y="914401"/>
            <a:ext cx="9144000" cy="3718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888856" y="1761721"/>
            <a:ext cx="6255144" cy="1553908"/>
          </a:xfrm>
        </p:spPr>
        <p:txBody>
          <a:bodyPr anchor="b"/>
          <a:lstStyle>
            <a:lvl1pPr algn="ctr">
              <a:defRPr sz="45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2888855" y="3450169"/>
            <a:ext cx="6255144" cy="79614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grpSp>
        <p:nvGrpSpPr>
          <p:cNvPr id="4" name="Group 3">
            <a:extLst>
              <a:ext uri="{FF2B5EF4-FFF2-40B4-BE49-F238E27FC236}">
                <a16:creationId xmlns:a16="http://schemas.microsoft.com/office/drawing/2014/main" id="{CFA08376-4937-F0F1-9D01-1EF96C444359}"/>
              </a:ext>
            </a:extLst>
          </p:cNvPr>
          <p:cNvGrpSpPr/>
          <p:nvPr userDrawn="1"/>
        </p:nvGrpSpPr>
        <p:grpSpPr>
          <a:xfrm>
            <a:off x="3447296" y="4082406"/>
            <a:ext cx="5139821" cy="428625"/>
            <a:chOff x="3518440" y="4105665"/>
            <a:chExt cx="5139821" cy="428625"/>
          </a:xfrm>
        </p:grpSpPr>
        <p:pic>
          <p:nvPicPr>
            <p:cNvPr id="16" name="Picture 15">
              <a:extLst>
                <a:ext uri="{FF2B5EF4-FFF2-40B4-BE49-F238E27FC236}">
                  <a16:creationId xmlns:a16="http://schemas.microsoft.com/office/drawing/2014/main" id="{DE363A16-F1C7-ADD0-3613-FCE60B7BA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59113" y="4105665"/>
              <a:ext cx="762000" cy="428625"/>
            </a:xfrm>
            <a:prstGeom prst="rect">
              <a:avLst/>
            </a:prstGeom>
          </p:spPr>
        </p:pic>
        <p:pic>
          <p:nvPicPr>
            <p:cNvPr id="17" name="Picture 16">
              <a:extLst>
                <a:ext uri="{FF2B5EF4-FFF2-40B4-BE49-F238E27FC236}">
                  <a16:creationId xmlns:a16="http://schemas.microsoft.com/office/drawing/2014/main" id="{C01AD719-B4D7-CCA1-C5CC-642443BF56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18440" y="4105665"/>
              <a:ext cx="1635497" cy="355608"/>
            </a:xfrm>
            <a:prstGeom prst="rect">
              <a:avLst/>
            </a:prstGeom>
          </p:spPr>
        </p:pic>
        <p:pic>
          <p:nvPicPr>
            <p:cNvPr id="18" name="Picture 17">
              <a:extLst>
                <a:ext uri="{FF2B5EF4-FFF2-40B4-BE49-F238E27FC236}">
                  <a16:creationId xmlns:a16="http://schemas.microsoft.com/office/drawing/2014/main" id="{30A899DE-ACFB-F1E4-5391-6F01378777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26289" y="4132164"/>
              <a:ext cx="2331972" cy="329109"/>
            </a:xfrm>
            <a:prstGeom prst="rect">
              <a:avLst/>
            </a:prstGeom>
          </p:spPr>
        </p:pic>
      </p:grpSp>
      <p:sp>
        <p:nvSpPr>
          <p:cNvPr id="8" name="Date Placeholder 7">
            <a:extLst>
              <a:ext uri="{FF2B5EF4-FFF2-40B4-BE49-F238E27FC236}">
                <a16:creationId xmlns:a16="http://schemas.microsoft.com/office/drawing/2014/main" id="{1C54307D-3F2D-0BA3-F0E9-936D5DA6DD2A}"/>
              </a:ext>
            </a:extLst>
          </p:cNvPr>
          <p:cNvSpPr>
            <a:spLocks noGrp="1"/>
          </p:cNvSpPr>
          <p:nvPr>
            <p:ph type="dt" sz="half" idx="10"/>
          </p:nvPr>
        </p:nvSpPr>
        <p:spPr/>
        <p:txBody>
          <a:bodyPr/>
          <a:lstStyle/>
          <a:p>
            <a:fld id="{A2CF1093-FBAF-4C4B-A969-B0D6D9847606}" type="datetime1">
              <a:rPr lang="en-US" smtClean="0"/>
              <a:t>2/25/25</a:t>
            </a:fld>
            <a:endParaRPr lang="en-US" dirty="0"/>
          </a:p>
        </p:txBody>
      </p:sp>
      <p:sp>
        <p:nvSpPr>
          <p:cNvPr id="9" name="Footer Placeholder 8">
            <a:extLst>
              <a:ext uri="{FF2B5EF4-FFF2-40B4-BE49-F238E27FC236}">
                <a16:creationId xmlns:a16="http://schemas.microsoft.com/office/drawing/2014/main" id="{6D1D7BD2-FA31-4ED2-32C3-50E950FDEE70}"/>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10" name="Slide Number Placeholder 9">
            <a:extLst>
              <a:ext uri="{FF2B5EF4-FFF2-40B4-BE49-F238E27FC236}">
                <a16:creationId xmlns:a16="http://schemas.microsoft.com/office/drawing/2014/main" id="{F15C10B5-1804-7172-7809-C098D1844F2E}"/>
              </a:ext>
            </a:extLst>
          </p:cNvPr>
          <p:cNvSpPr>
            <a:spLocks noGrp="1"/>
          </p:cNvSpPr>
          <p:nvPr>
            <p:ph type="sldNum" sz="quarter" idx="12"/>
          </p:nvPr>
        </p:nvSpPr>
        <p:spPr/>
        <p:txBody>
          <a:bodyPr/>
          <a:lstStyle/>
          <a:p>
            <a:fld id="{3C6F48A0-891D-D94C-BA82-3F3E22A21C6C}" type="slidenum">
              <a:rPr lang="en-US" smtClean="0"/>
              <a:t>‹#›</a:t>
            </a:fld>
            <a:endParaRPr lang="en-US" dirty="0"/>
          </a:p>
        </p:txBody>
      </p:sp>
      <p:pic>
        <p:nvPicPr>
          <p:cNvPr id="6" name="Picture 5">
            <a:extLst>
              <a:ext uri="{FF2B5EF4-FFF2-40B4-BE49-F238E27FC236}">
                <a16:creationId xmlns:a16="http://schemas.microsoft.com/office/drawing/2014/main" id="{45DCBE6C-055D-12BA-09FB-CE417A81A8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23256" y="1253721"/>
            <a:ext cx="4787900" cy="508000"/>
          </a:xfrm>
          <a:prstGeom prst="rect">
            <a:avLst/>
          </a:prstGeom>
        </p:spPr>
      </p:pic>
    </p:spTree>
    <p:extLst>
      <p:ext uri="{BB962C8B-B14F-4D97-AF65-F5344CB8AC3E}">
        <p14:creationId xmlns:p14="http://schemas.microsoft.com/office/powerpoint/2010/main" val="292295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BA782-883D-C45B-FCEA-35E8B7DE8CD9}"/>
              </a:ext>
            </a:extLst>
          </p:cNvPr>
          <p:cNvSpPr/>
          <p:nvPr userDrawn="1"/>
        </p:nvSpPr>
        <p:spPr>
          <a:xfrm>
            <a:off x="0" y="1064417"/>
            <a:ext cx="9144000" cy="356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i="0">
                <a:solidFill>
                  <a:schemeClr val="bg1"/>
                </a:solidFill>
                <a:latin typeface="Avenir Next LT Pro" panose="020B0504020202020204" pitchFamily="34" charset="77"/>
                <a:cs typeface="Avenir Next LT Pro" panose="020B0504020202020204" pitchFamily="34" charset="77"/>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00000"/>
              </a:lnSpc>
              <a:defRPr sz="2000">
                <a:latin typeface="Avenir Next LT Pro" panose="020B0504020202020204" pitchFamily="34" charset="77"/>
              </a:defRPr>
            </a:lvl1pPr>
            <a:lvl2pPr>
              <a:lnSpc>
                <a:spcPct val="100000"/>
              </a:lnSpc>
              <a:defRPr sz="2000">
                <a:latin typeface="Avenir Next LT Pro" panose="020B0504020202020204" pitchFamily="34" charset="77"/>
              </a:defRPr>
            </a:lvl2pPr>
            <a:lvl3pPr>
              <a:lnSpc>
                <a:spcPct val="100000"/>
              </a:lnSpc>
              <a:defRPr sz="2000">
                <a:latin typeface="Avenir Next LT Pro" panose="020B0504020202020204" pitchFamily="34" charset="77"/>
              </a:defRPr>
            </a:lvl3pPr>
            <a:lvl4pPr>
              <a:lnSpc>
                <a:spcPct val="100000"/>
              </a:lnSpc>
              <a:defRPr sz="2000">
                <a:latin typeface="Avenir Next LT Pro" panose="020B0504020202020204" pitchFamily="34" charset="77"/>
              </a:defRPr>
            </a:lvl4pPr>
            <a:lvl5pPr>
              <a:lnSpc>
                <a:spcPct val="100000"/>
              </a:lnSpc>
              <a:defRPr sz="200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1FC26-5C46-FC47-873E-452C6CAAA534}" type="datetime1">
              <a:rPr lang="en-US" smtClean="0"/>
              <a:t>2/25/25</a:t>
            </a:fld>
            <a:endParaRPr lang="en-US" dirty="0"/>
          </a:p>
        </p:txBody>
      </p:sp>
      <p:sp>
        <p:nvSpPr>
          <p:cNvPr id="5" name="Footer Placeholder 4"/>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6" name="Slide Number Placeholder 5"/>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1709362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B6190D-F1A4-214F-C95E-C583CF920117}"/>
              </a:ext>
            </a:extLst>
          </p:cNvPr>
          <p:cNvSpPr/>
          <p:nvPr userDrawn="1"/>
        </p:nvSpPr>
        <p:spPr>
          <a:xfrm>
            <a:off x="0" y="1387366"/>
            <a:ext cx="9144000" cy="2372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282304"/>
            <a:ext cx="7886700" cy="2139553"/>
          </a:xfrm>
        </p:spPr>
        <p:txBody>
          <a:bodyPr anchor="b"/>
          <a:lstStyle>
            <a:lvl1pPr>
              <a:defRPr sz="45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BEDC9E-5501-8446-A62C-3F5FD8511730}" type="datetime1">
              <a:rPr lang="en-US" smtClean="0"/>
              <a:t>2/25/25</a:t>
            </a:fld>
            <a:endParaRPr lang="en-US" dirty="0"/>
          </a:p>
        </p:txBody>
      </p:sp>
      <p:sp>
        <p:nvSpPr>
          <p:cNvPr id="5" name="Footer Placeholder 4"/>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6" name="Slide Number Placeholder 5"/>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117423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D7C17-5E87-EFD0-2755-C70543B8B0D6}"/>
              </a:ext>
            </a:extLst>
          </p:cNvPr>
          <p:cNvSpPr/>
          <p:nvPr userDrawn="1"/>
        </p:nvSpPr>
        <p:spPr>
          <a:xfrm>
            <a:off x="0" y="1064417"/>
            <a:ext cx="9144000" cy="356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FC54E4-EC85-1940-9557-EB5E6A530047}" type="datetime1">
              <a:rPr lang="en-US" smtClean="0"/>
              <a:t>2/25/25</a:t>
            </a:fld>
            <a:endParaRPr lang="en-US" dirty="0"/>
          </a:p>
        </p:txBody>
      </p:sp>
      <p:sp>
        <p:nvSpPr>
          <p:cNvPr id="6" name="Footer Placeholder 5"/>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7" name="Slide Number Placeholder 6"/>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2208225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7F2FFC-7355-5ABC-7C86-D673D7AFF239}"/>
              </a:ext>
            </a:extLst>
          </p:cNvPr>
          <p:cNvSpPr/>
          <p:nvPr userDrawn="1"/>
        </p:nvSpPr>
        <p:spPr>
          <a:xfrm>
            <a:off x="0" y="1064417"/>
            <a:ext cx="9144000" cy="356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9841" y="13692"/>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142405"/>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760339"/>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42405"/>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760339"/>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E67ED6-A5F5-EC46-9193-5C68B82BDE7D}" type="datetime1">
              <a:rPr lang="en-US" smtClean="0"/>
              <a:t>2/25/25</a:t>
            </a:fld>
            <a:endParaRPr lang="en-US" dirty="0"/>
          </a:p>
        </p:txBody>
      </p:sp>
      <p:sp>
        <p:nvSpPr>
          <p:cNvPr id="8" name="Footer Placeholder 7"/>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9" name="Slide Number Placeholder 8"/>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66908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9A662C-525B-8481-AA17-421BDDDB3040}"/>
              </a:ext>
            </a:extLst>
          </p:cNvPr>
          <p:cNvSpPr/>
          <p:nvPr userDrawn="1"/>
        </p:nvSpPr>
        <p:spPr>
          <a:xfrm>
            <a:off x="0" y="1064417"/>
            <a:ext cx="9144000" cy="3568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655820-6237-A449-B857-BC59AE5E69C1}" type="datetime1">
              <a:rPr lang="en-US" smtClean="0"/>
              <a:t>2/25/25</a:t>
            </a:fld>
            <a:endParaRPr lang="en-US" dirty="0"/>
          </a:p>
        </p:txBody>
      </p:sp>
      <p:sp>
        <p:nvSpPr>
          <p:cNvPr id="4" name="Footer Placeholder 3"/>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5" name="Slide Number Placeholder 4"/>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206403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9AA205-E00E-00B7-DB78-1748D72F7E08}"/>
              </a:ext>
            </a:extLst>
          </p:cNvPr>
          <p:cNvSpPr/>
          <p:nvPr userDrawn="1"/>
        </p:nvSpPr>
        <p:spPr>
          <a:xfrm>
            <a:off x="2293884" y="0"/>
            <a:ext cx="6850116"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85750" y="562708"/>
            <a:ext cx="1886927" cy="4580792"/>
          </a:xfrm>
        </p:spPr>
        <p:txBody>
          <a:bodyPr anchor="t"/>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16F20D-7B34-3747-A8BF-390B31741C55}" type="datetime1">
              <a:rPr lang="en-US" smtClean="0"/>
              <a:t>2/25/25</a:t>
            </a:fld>
            <a:endParaRPr lang="en-US" dirty="0"/>
          </a:p>
        </p:txBody>
      </p:sp>
      <p:sp>
        <p:nvSpPr>
          <p:cNvPr id="4" name="Footer Placeholder 3"/>
          <p:cNvSpPr>
            <a:spLocks noGrp="1"/>
          </p:cNvSpPr>
          <p:nvPr>
            <p:ph type="ftr" sz="quarter" idx="11"/>
          </p:nvPr>
        </p:nvSpPr>
        <p:spPr/>
        <p:txBody>
          <a:bodyPr/>
          <a:lstStyle/>
          <a:p>
            <a:r>
              <a:rPr lang="en-US" dirty="0"/>
              <a:t>© 2</a:t>
            </a:r>
            <a:r>
              <a:rPr lang="en-US" dirty="0">
                <a:solidFill>
                  <a:srgbClr val="222D50"/>
                </a:solidFill>
              </a:rPr>
              <a:t>023 The University of Texas at Austin/The Meadows Center for Preventing Educational Risk 
Licensed under Creative Commons BY-NC-ND 4.0 International</a:t>
            </a:r>
          </a:p>
        </p:txBody>
      </p:sp>
      <p:sp>
        <p:nvSpPr>
          <p:cNvPr id="5" name="Slide Number Placeholder 4"/>
          <p:cNvSpPr>
            <a:spLocks noGrp="1"/>
          </p:cNvSpPr>
          <p:nvPr>
            <p:ph type="sldNum" sz="quarter" idx="12"/>
          </p:nvPr>
        </p:nvSpPr>
        <p:spPr/>
        <p:txBody>
          <a:bodyPr/>
          <a:lstStyle/>
          <a:p>
            <a:fld id="{3C6F48A0-891D-D94C-BA82-3F3E22A21C6C}" type="slidenum">
              <a:rPr lang="en-US" smtClean="0"/>
              <a:t>‹#›</a:t>
            </a:fld>
            <a:endParaRPr lang="en-US" dirty="0"/>
          </a:p>
        </p:txBody>
      </p:sp>
    </p:spTree>
    <p:extLst>
      <p:ext uri="{BB962C8B-B14F-4D97-AF65-F5344CB8AC3E}">
        <p14:creationId xmlns:p14="http://schemas.microsoft.com/office/powerpoint/2010/main" val="376784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 name="Rectangle 1">
            <a:extLst>
              <a:ext uri="{FF2B5EF4-FFF2-40B4-BE49-F238E27FC236}">
                <a16:creationId xmlns:a16="http://schemas.microsoft.com/office/drawing/2014/main" id="{B2C242DF-4FD7-F8DE-43FB-E7CE1A873F3F}"/>
              </a:ext>
            </a:extLst>
          </p:cNvPr>
          <p:cNvSpPr/>
          <p:nvPr userDrawn="1"/>
        </p:nvSpPr>
        <p:spPr>
          <a:xfrm>
            <a:off x="3280094" y="0"/>
            <a:ext cx="5863905"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3">
            <a:extLst>
              <a:ext uri="{FF2B5EF4-FFF2-40B4-BE49-F238E27FC236}">
                <a16:creationId xmlns:a16="http://schemas.microsoft.com/office/drawing/2014/main" id="{C1122090-5568-10C4-50A5-90F1328ED770}"/>
              </a:ext>
            </a:extLst>
          </p:cNvPr>
          <p:cNvSpPr>
            <a:spLocks noGrp="1"/>
          </p:cNvSpPr>
          <p:nvPr>
            <p:ph type="ftr" sz="quarter" idx="11"/>
          </p:nvPr>
        </p:nvSpPr>
        <p:spPr>
          <a:xfrm>
            <a:off x="1737360" y="4767263"/>
            <a:ext cx="5669280" cy="274320"/>
          </a:xfrm>
        </p:spPr>
        <p:txBody>
          <a:bodyPr/>
          <a:lstStyle/>
          <a:p>
            <a:r>
              <a:rPr lang="en-US" dirty="0"/>
              <a:t>© 2023 The University </a:t>
            </a:r>
            <a:r>
              <a:rPr lang="en-US" dirty="0">
                <a:solidFill>
                  <a:srgbClr val="C3552C"/>
                </a:solidFill>
              </a:rPr>
              <a:t>of Texas at Austin/The Meadows Center for Preventing Educational Risk 
</a:t>
            </a:r>
            <a:r>
              <a:rPr lang="en-US" dirty="0"/>
              <a:t>Licens</a:t>
            </a:r>
            <a:r>
              <a:rPr lang="en-US" dirty="0">
                <a:solidFill>
                  <a:srgbClr val="C3552C"/>
                </a:solidFill>
              </a:rPr>
              <a:t>ed under Creative Commons BY-NC-ND 4.0 International</a:t>
            </a:r>
          </a:p>
        </p:txBody>
      </p:sp>
    </p:spTree>
    <p:extLst>
      <p:ext uri="{BB962C8B-B14F-4D97-AF65-F5344CB8AC3E}">
        <p14:creationId xmlns:p14="http://schemas.microsoft.com/office/powerpoint/2010/main" val="135127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91"/>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98958"/>
            <a:ext cx="7886700" cy="343376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32F7A3-F2F5-BB4F-A76E-E22635F9D974}" type="datetime1">
              <a:rPr lang="en-US" smtClean="0"/>
              <a:t>2/25/25</a:t>
            </a:fld>
            <a:endParaRPr lang="en-US" dirty="0"/>
          </a:p>
        </p:txBody>
      </p:sp>
      <p:sp>
        <p:nvSpPr>
          <p:cNvPr id="5" name="Footer Placeholder 4"/>
          <p:cNvSpPr>
            <a:spLocks noGrp="1"/>
          </p:cNvSpPr>
          <p:nvPr>
            <p:ph type="ftr" sz="quarter" idx="3"/>
          </p:nvPr>
        </p:nvSpPr>
        <p:spPr>
          <a:xfrm>
            <a:off x="1737360" y="4767263"/>
            <a:ext cx="5669280" cy="274320"/>
          </a:xfrm>
          <a:prstGeom prst="rect">
            <a:avLst/>
          </a:prstGeom>
        </p:spPr>
        <p:txBody>
          <a:bodyPr vert="horz" lIns="91440" tIns="45720" rIns="91440" bIns="45720" rtlCol="0" anchor="ctr"/>
          <a:lstStyle>
            <a:lvl1pPr algn="ctr">
              <a:defRPr sz="900">
                <a:solidFill>
                  <a:schemeClr val="bg1"/>
                </a:solidFill>
                <a:latin typeface="Avenir Next LT Pro" panose="020B0504020202020204" pitchFamily="34" charset="77"/>
                <a:ea typeface="Open Sans" panose="020B0606030504020204" pitchFamily="34" charset="0"/>
                <a:cs typeface="Open Sans" panose="020B0606030504020204" pitchFamily="34" charset="0"/>
              </a:defRPr>
            </a:lvl1pPr>
          </a:lstStyle>
          <a:p>
            <a:r>
              <a:rPr lang="en-US" dirty="0"/>
              <a:t>© 2023 The University of Texas at Austin/The Meadows Center for Preventing Educational Risk 
Licensed under Creative Commons BY-NC-ND 4.0 International</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6F48A0-891D-D94C-BA82-3F3E22A21C6C}" type="slidenum">
              <a:rPr lang="en-US" smtClean="0"/>
              <a:t>‹#›</a:t>
            </a:fld>
            <a:endParaRPr lang="en-US" dirty="0"/>
          </a:p>
        </p:txBody>
      </p:sp>
    </p:spTree>
    <p:extLst>
      <p:ext uri="{BB962C8B-B14F-4D97-AF65-F5344CB8AC3E}">
        <p14:creationId xmlns:p14="http://schemas.microsoft.com/office/powerpoint/2010/main" val="2880264251"/>
      </p:ext>
    </p:extLst>
  </p:cSld>
  <p:clrMap bg1="lt1" tx1="dk1" bg2="lt2" tx2="dk2" accent1="accent1" accent2="accent2" accent3="accent3" accent4="accent4" accent5="accent5" accent6="accent6" hlink="hlink" folHlink="folHlink"/>
  <p:sldLayoutIdLst>
    <p:sldLayoutId id="2147483661" r:id="rId1"/>
    <p:sldLayoutId id="2147483728" r:id="rId2"/>
    <p:sldLayoutId id="2147483662" r:id="rId3"/>
    <p:sldLayoutId id="2147483663" r:id="rId4"/>
    <p:sldLayoutId id="2147483664" r:id="rId5"/>
    <p:sldLayoutId id="2147483665" r:id="rId6"/>
    <p:sldLayoutId id="2147483666" r:id="rId7"/>
    <p:sldLayoutId id="2147483672" r:id="rId8"/>
    <p:sldLayoutId id="2147483727" r:id="rId9"/>
    <p:sldLayoutId id="2147483673" r:id="rId10"/>
    <p:sldLayoutId id="2147483667" r:id="rId11"/>
  </p:sldLayoutIdLst>
  <p:hf hdr="0" dt="0"/>
  <p:txStyles>
    <p:titleStyle>
      <a:lvl1pPr algn="l" defTabSz="685800" rtl="0" eaLnBrk="1" latinLnBrk="0" hangingPunct="1">
        <a:lnSpc>
          <a:spcPct val="90000"/>
        </a:lnSpc>
        <a:spcBef>
          <a:spcPct val="0"/>
        </a:spcBef>
        <a:buNone/>
        <a:defRPr sz="3300" b="1" i="0" kern="1200">
          <a:solidFill>
            <a:schemeClr val="bg1"/>
          </a:solidFill>
          <a:latin typeface="Avenir Next LT Pro" panose="020B0504020202020204" pitchFamily="34" charset="77"/>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03F2-1AB7-1490-EEF6-0CFF2CB4508E}"/>
              </a:ext>
            </a:extLst>
          </p:cNvPr>
          <p:cNvSpPr>
            <a:spLocks noGrp="1"/>
          </p:cNvSpPr>
          <p:nvPr>
            <p:ph type="ctrTitle"/>
          </p:nvPr>
        </p:nvSpPr>
        <p:spPr/>
        <p:txBody>
          <a:bodyPr/>
          <a:lstStyle/>
          <a:p>
            <a:r>
              <a:rPr lang="en-US" dirty="0"/>
              <a:t>Be Our </a:t>
            </a:r>
            <a:br>
              <a:rPr lang="en-US" dirty="0"/>
            </a:br>
            <a:r>
              <a:rPr lang="en-US" dirty="0"/>
              <a:t>Reading Buddy!</a:t>
            </a:r>
          </a:p>
        </p:txBody>
      </p:sp>
      <p:sp>
        <p:nvSpPr>
          <p:cNvPr id="3" name="Subtitle 2">
            <a:extLst>
              <a:ext uri="{FF2B5EF4-FFF2-40B4-BE49-F238E27FC236}">
                <a16:creationId xmlns:a16="http://schemas.microsoft.com/office/drawing/2014/main" id="{7F728A24-E8E4-2978-9BC8-26C3034AF05A}"/>
              </a:ext>
            </a:extLst>
          </p:cNvPr>
          <p:cNvSpPr>
            <a:spLocks noGrp="1"/>
          </p:cNvSpPr>
          <p:nvPr>
            <p:ph type="subTitle" idx="1"/>
          </p:nvPr>
        </p:nvSpPr>
        <p:spPr/>
        <p:txBody>
          <a:bodyPr/>
          <a:lstStyle/>
          <a:p>
            <a:r>
              <a:rPr lang="en-US" dirty="0"/>
              <a:t>Tutees of Cross-Age Tutors</a:t>
            </a:r>
          </a:p>
        </p:txBody>
      </p:sp>
      <p:sp>
        <p:nvSpPr>
          <p:cNvPr id="8" name="Footer Placeholder 7">
            <a:extLst>
              <a:ext uri="{FF2B5EF4-FFF2-40B4-BE49-F238E27FC236}">
                <a16:creationId xmlns:a16="http://schemas.microsoft.com/office/drawing/2014/main" id="{CA25B4BA-F1CD-5C2D-409A-17D106860238}"/>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6" name="Slide Number Placeholder 5">
            <a:extLst>
              <a:ext uri="{FF2B5EF4-FFF2-40B4-BE49-F238E27FC236}">
                <a16:creationId xmlns:a16="http://schemas.microsoft.com/office/drawing/2014/main" id="{BA2D70D7-3653-4F35-D5E6-5A9114D50CEF}"/>
              </a:ext>
            </a:extLst>
          </p:cNvPr>
          <p:cNvSpPr>
            <a:spLocks noGrp="1"/>
          </p:cNvSpPr>
          <p:nvPr>
            <p:ph type="sldNum" sz="quarter" idx="12"/>
          </p:nvPr>
        </p:nvSpPr>
        <p:spPr/>
        <p:txBody>
          <a:bodyPr/>
          <a:lstStyle/>
          <a:p>
            <a:fld id="{3C6F48A0-891D-D94C-BA82-3F3E22A21C6C}" type="slidenum">
              <a:rPr lang="en-US" smtClean="0"/>
              <a:t>1</a:t>
            </a:fld>
            <a:endParaRPr lang="en-US" dirty="0"/>
          </a:p>
        </p:txBody>
      </p:sp>
      <p:pic>
        <p:nvPicPr>
          <p:cNvPr id="9" name="Picture 8">
            <a:extLst>
              <a:ext uri="{FF2B5EF4-FFF2-40B4-BE49-F238E27FC236}">
                <a16:creationId xmlns:a16="http://schemas.microsoft.com/office/drawing/2014/main" id="{7B9CADF8-ED9E-E5C0-6C64-548AF1FE0511}"/>
              </a:ext>
            </a:extLst>
          </p:cNvPr>
          <p:cNvPicPr>
            <a:picLocks noChangeAspect="1"/>
          </p:cNvPicPr>
          <p:nvPr/>
        </p:nvPicPr>
        <p:blipFill>
          <a:blip r:embed="rId3"/>
          <a:stretch>
            <a:fillRect/>
          </a:stretch>
        </p:blipFill>
        <p:spPr>
          <a:xfrm>
            <a:off x="265258" y="1021278"/>
            <a:ext cx="3162345" cy="3506714"/>
          </a:xfrm>
          <a:prstGeom prst="rect">
            <a:avLst/>
          </a:prstGeom>
        </p:spPr>
      </p:pic>
    </p:spTree>
    <p:extLst>
      <p:ext uri="{BB962C8B-B14F-4D97-AF65-F5344CB8AC3E}">
        <p14:creationId xmlns:p14="http://schemas.microsoft.com/office/powerpoint/2010/main" val="150357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p:txBody>
          <a:bodyPr>
            <a:normAutofit/>
          </a:bodyPr>
          <a:lstStyle/>
          <a:p>
            <a:pPr lvl="0"/>
            <a:r>
              <a:rPr lang="en-US" dirty="0">
                <a:sym typeface="Raleway"/>
              </a:rPr>
              <a:t>Focus</a:t>
            </a:r>
          </a:p>
        </p:txBody>
      </p:sp>
      <p:sp>
        <p:nvSpPr>
          <p:cNvPr id="2" name="Footer Placeholder 1">
            <a:extLst>
              <a:ext uri="{FF2B5EF4-FFF2-40B4-BE49-F238E27FC236}">
                <a16:creationId xmlns:a16="http://schemas.microsoft.com/office/drawing/2014/main" id="{FB8A10DE-F1E5-B812-CF87-6456138D73E2}"/>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C18BD549-EA1F-71E4-E44C-25EA542D1C93}"/>
              </a:ext>
            </a:extLst>
          </p:cNvPr>
          <p:cNvSpPr>
            <a:spLocks noGrp="1"/>
          </p:cNvSpPr>
          <p:nvPr>
            <p:ph type="sldNum" sz="quarter" idx="12"/>
          </p:nvPr>
        </p:nvSpPr>
        <p:spPr/>
        <p:txBody>
          <a:bodyPr/>
          <a:lstStyle/>
          <a:p>
            <a:fld id="{3C6F48A0-891D-D94C-BA82-3F3E22A21C6C}" type="slidenum">
              <a:rPr lang="en-US" smtClean="0"/>
              <a:t>10</a:t>
            </a:fld>
            <a:endParaRPr lang="en-US" dirty="0"/>
          </a:p>
        </p:txBody>
      </p:sp>
      <p:graphicFrame>
        <p:nvGraphicFramePr>
          <p:cNvPr id="4" name="Table 4">
            <a:extLst>
              <a:ext uri="{FF2B5EF4-FFF2-40B4-BE49-F238E27FC236}">
                <a16:creationId xmlns:a16="http://schemas.microsoft.com/office/drawing/2014/main" id="{C7B276A1-0DDA-CE47-8A9E-08FC1C3D93CA}"/>
              </a:ext>
            </a:extLst>
          </p:cNvPr>
          <p:cNvGraphicFramePr>
            <a:graphicFrameLocks noGrp="1"/>
          </p:cNvGraphicFramePr>
          <p:nvPr>
            <p:extLst>
              <p:ext uri="{D42A27DB-BD31-4B8C-83A1-F6EECF244321}">
                <p14:modId xmlns:p14="http://schemas.microsoft.com/office/powerpoint/2010/main" val="3198339653"/>
              </p:ext>
            </p:extLst>
          </p:nvPr>
        </p:nvGraphicFramePr>
        <p:xfrm>
          <a:off x="6161786" y="2009606"/>
          <a:ext cx="2427941" cy="1483360"/>
        </p:xfrm>
        <a:graphic>
          <a:graphicData uri="http://schemas.openxmlformats.org/drawingml/2006/table">
            <a:tbl>
              <a:tblPr firstRow="1" bandRow="1">
                <a:tableStyleId>{2D5ABB26-0587-4C30-8999-92F81FD0307C}</a:tableStyleId>
              </a:tblPr>
              <a:tblGrid>
                <a:gridCol w="357447">
                  <a:extLst>
                    <a:ext uri="{9D8B030D-6E8A-4147-A177-3AD203B41FA5}">
                      <a16:colId xmlns:a16="http://schemas.microsoft.com/office/drawing/2014/main" val="819987291"/>
                    </a:ext>
                  </a:extLst>
                </a:gridCol>
                <a:gridCol w="2070494">
                  <a:extLst>
                    <a:ext uri="{9D8B030D-6E8A-4147-A177-3AD203B41FA5}">
                      <a16:colId xmlns:a16="http://schemas.microsoft.com/office/drawing/2014/main" val="3983594757"/>
                    </a:ext>
                  </a:extLst>
                </a:gridCol>
              </a:tblGrid>
              <a:tr h="370840">
                <a:tc>
                  <a:txBody>
                    <a:bodyPr/>
                    <a:lstStyle/>
                    <a:p>
                      <a:r>
                        <a:rPr lang="en-US" sz="1800" b="1" dirty="0">
                          <a:latin typeface="Avenir Next LT Pro" panose="020B0504020202020204" pitchFamily="34" charset="77"/>
                          <a:ea typeface="Raleway"/>
                          <a:cs typeface="Raleway"/>
                          <a:sym typeface="Raleway"/>
                        </a:rPr>
                        <a:t>0</a:t>
                      </a:r>
                      <a:endParaRPr lang="en-US" sz="1800" dirty="0">
                        <a:latin typeface="Avenir Next LT Pro" panose="020B0504020202020204" pitchFamily="34" charset="77"/>
                      </a:endParaRP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tcPr>
                </a:tc>
                <a:tc>
                  <a:txBody>
                    <a:bodyPr/>
                    <a:lstStyle/>
                    <a:p>
                      <a:r>
                        <a:rPr lang="en-US" sz="1800" dirty="0">
                          <a:latin typeface="Avenir Next LT Pro" panose="020B0504020202020204" pitchFamily="34" charset="77"/>
                        </a:rPr>
                        <a:t>Silent</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tcPr>
                </a:tc>
                <a:extLst>
                  <a:ext uri="{0D108BD9-81ED-4DB2-BD59-A6C34878D82A}">
                    <a16:rowId xmlns:a16="http://schemas.microsoft.com/office/drawing/2014/main" val="4137964665"/>
                  </a:ext>
                </a:extLst>
              </a:tr>
              <a:tr h="370840">
                <a:tc>
                  <a:txBody>
                    <a:bodyPr/>
                    <a:lstStyle/>
                    <a:p>
                      <a:r>
                        <a:rPr lang="en-US" sz="1800" b="1" i="0" dirty="0">
                          <a:solidFill>
                            <a:schemeClr val="tx1"/>
                          </a:solidFill>
                          <a:latin typeface="Avenir Next LT Pro" panose="020B0504020202020204" pitchFamily="34" charset="77"/>
                        </a:rPr>
                        <a:t>1</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solidFill>
                      <a:srgbClr val="FCDC10"/>
                    </a:solidFill>
                  </a:tcPr>
                </a:tc>
                <a:tc>
                  <a:txBody>
                    <a:bodyPr/>
                    <a:lstStyle/>
                    <a:p>
                      <a:r>
                        <a:rPr lang="en-US" sz="1800" dirty="0">
                          <a:solidFill>
                            <a:schemeClr val="tx1"/>
                          </a:solidFill>
                          <a:latin typeface="Avenir Next LT Pro" panose="020B0504020202020204" pitchFamily="34" charset="77"/>
                        </a:rPr>
                        <a:t>Whisper</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solidFill>
                      <a:srgbClr val="FCDC10"/>
                    </a:solidFill>
                  </a:tcPr>
                </a:tc>
                <a:extLst>
                  <a:ext uri="{0D108BD9-81ED-4DB2-BD59-A6C34878D82A}">
                    <a16:rowId xmlns:a16="http://schemas.microsoft.com/office/drawing/2014/main" val="1014247657"/>
                  </a:ext>
                </a:extLst>
              </a:tr>
              <a:tr h="370840">
                <a:tc>
                  <a:txBody>
                    <a:bodyPr/>
                    <a:lstStyle/>
                    <a:p>
                      <a:r>
                        <a:rPr lang="en-US" sz="1800" b="1" i="0" dirty="0">
                          <a:solidFill>
                            <a:schemeClr val="tx1"/>
                          </a:solidFill>
                          <a:latin typeface="Avenir Next LT Pro" panose="020B0504020202020204" pitchFamily="34" charset="77"/>
                        </a:rPr>
                        <a:t>2</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solidFill>
                      <a:srgbClr val="FCDC10"/>
                    </a:solidFill>
                  </a:tcPr>
                </a:tc>
                <a:tc>
                  <a:txBody>
                    <a:bodyPr/>
                    <a:lstStyle/>
                    <a:p>
                      <a:r>
                        <a:rPr lang="en-US" sz="1800" dirty="0">
                          <a:solidFill>
                            <a:schemeClr val="tx1"/>
                          </a:solidFill>
                          <a:latin typeface="Avenir Next LT Pro" panose="020B0504020202020204" pitchFamily="34" charset="77"/>
                        </a:rPr>
                        <a:t>Indoor Voice</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solidFill>
                      <a:srgbClr val="FCDC10"/>
                    </a:solidFill>
                  </a:tcPr>
                </a:tc>
                <a:extLst>
                  <a:ext uri="{0D108BD9-81ED-4DB2-BD59-A6C34878D82A}">
                    <a16:rowId xmlns:a16="http://schemas.microsoft.com/office/drawing/2014/main" val="88931953"/>
                  </a:ext>
                </a:extLst>
              </a:tr>
              <a:tr h="370840">
                <a:tc>
                  <a:txBody>
                    <a:bodyPr/>
                    <a:lstStyle/>
                    <a:p>
                      <a:r>
                        <a:rPr lang="en-US" sz="1800" b="1" i="0" dirty="0">
                          <a:latin typeface="Avenir Next LT Pro" panose="020B0504020202020204" pitchFamily="34" charset="77"/>
                        </a:rPr>
                        <a:t>3</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tcPr>
                </a:tc>
                <a:tc>
                  <a:txBody>
                    <a:bodyPr/>
                    <a:lstStyle/>
                    <a:p>
                      <a:r>
                        <a:rPr lang="en-US" sz="1800" dirty="0">
                          <a:latin typeface="Avenir Next LT Pro" panose="020B0504020202020204" pitchFamily="34" charset="77"/>
                        </a:rPr>
                        <a:t>Outdoor Voice</a:t>
                      </a:r>
                    </a:p>
                  </a:txBody>
                  <a:tcPr anchor="ctr">
                    <a:lnL w="12700" cap="flat" cmpd="sng" algn="ctr">
                      <a:solidFill>
                        <a:srgbClr val="222D50"/>
                      </a:solidFill>
                      <a:prstDash val="solid"/>
                      <a:round/>
                      <a:headEnd type="none" w="med" len="med"/>
                      <a:tailEnd type="none" w="med" len="med"/>
                    </a:lnL>
                    <a:lnR w="12700" cap="flat" cmpd="sng" algn="ctr">
                      <a:solidFill>
                        <a:srgbClr val="222D50"/>
                      </a:solidFill>
                      <a:prstDash val="solid"/>
                      <a:round/>
                      <a:headEnd type="none" w="med" len="med"/>
                      <a:tailEnd type="none" w="med" len="med"/>
                    </a:lnR>
                    <a:lnT w="12700" cap="flat" cmpd="sng" algn="ctr">
                      <a:solidFill>
                        <a:srgbClr val="222D50"/>
                      </a:solidFill>
                      <a:prstDash val="solid"/>
                      <a:round/>
                      <a:headEnd type="none" w="med" len="med"/>
                      <a:tailEnd type="none" w="med" len="med"/>
                    </a:lnT>
                    <a:lnB w="12700" cap="flat" cmpd="sng" algn="ctr">
                      <a:solidFill>
                        <a:srgbClr val="222D50"/>
                      </a:solidFill>
                      <a:prstDash val="solid"/>
                      <a:round/>
                      <a:headEnd type="none" w="med" len="med"/>
                      <a:tailEnd type="none" w="med" len="med"/>
                    </a:lnB>
                  </a:tcPr>
                </a:tc>
                <a:extLst>
                  <a:ext uri="{0D108BD9-81ED-4DB2-BD59-A6C34878D82A}">
                    <a16:rowId xmlns:a16="http://schemas.microsoft.com/office/drawing/2014/main" val="1782159150"/>
                  </a:ext>
                </a:extLst>
              </a:tr>
            </a:tbl>
          </a:graphicData>
        </a:graphic>
      </p:graphicFrame>
      <p:pic>
        <p:nvPicPr>
          <p:cNvPr id="7" name="Picture 6">
            <a:extLst>
              <a:ext uri="{FF2B5EF4-FFF2-40B4-BE49-F238E27FC236}">
                <a16:creationId xmlns:a16="http://schemas.microsoft.com/office/drawing/2014/main" id="{50A1026E-B6CF-F4D4-E46C-5143CA6CB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273" y="1274894"/>
            <a:ext cx="1946463" cy="3225338"/>
          </a:xfrm>
          <a:prstGeom prst="rect">
            <a:avLst/>
          </a:prstGeom>
        </p:spPr>
      </p:pic>
      <p:sp>
        <p:nvSpPr>
          <p:cNvPr id="9" name="Content Placeholder 11">
            <a:extLst>
              <a:ext uri="{FF2B5EF4-FFF2-40B4-BE49-F238E27FC236}">
                <a16:creationId xmlns:a16="http://schemas.microsoft.com/office/drawing/2014/main" id="{BC6576C0-107B-4529-AEA5-A487BB19CFBD}"/>
              </a:ext>
            </a:extLst>
          </p:cNvPr>
          <p:cNvSpPr txBox="1">
            <a:spLocks/>
          </p:cNvSpPr>
          <p:nvPr/>
        </p:nvSpPr>
        <p:spPr>
          <a:xfrm>
            <a:off x="2303665" y="1953264"/>
            <a:ext cx="3656561" cy="1596043"/>
          </a:xfrm>
          <a:prstGeom prst="rect">
            <a:avLst/>
          </a:prstGeom>
        </p:spPr>
        <p:txBody>
          <a:bodyPr>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sym typeface="Raleway SemiBold"/>
              </a:rPr>
              <a:t>Eyes on the lesson or buddy</a:t>
            </a:r>
          </a:p>
          <a:p>
            <a:pPr marL="0" indent="0" algn="ctr">
              <a:buFont typeface="Arial" panose="020B0604020202020204" pitchFamily="34" charset="0"/>
              <a:buNone/>
            </a:pPr>
            <a:r>
              <a:rPr lang="en-US" dirty="0">
                <a:sym typeface="Raleway SemiBold"/>
              </a:rPr>
              <a:t>Body calm</a:t>
            </a:r>
          </a:p>
          <a:p>
            <a:pPr marL="0" indent="0" algn="ctr">
              <a:buFont typeface="Arial" panose="020B0604020202020204" pitchFamily="34" charset="0"/>
              <a:buNone/>
            </a:pPr>
            <a:r>
              <a:rPr lang="en-US" dirty="0">
                <a:sym typeface="Raleway SemiBold"/>
              </a:rPr>
              <a:t>Sitting down</a:t>
            </a:r>
          </a:p>
          <a:p>
            <a:pPr marL="0" indent="0" algn="ctr">
              <a:buFont typeface="Arial" panose="020B0604020202020204" pitchFamily="34" charset="0"/>
              <a:buNone/>
            </a:pPr>
            <a:r>
              <a:rPr lang="en-US" dirty="0">
                <a:sym typeface="Raleway SemiBold"/>
              </a:rPr>
              <a:t>Voice at 1 or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p:txBody>
          <a:bodyPr>
            <a:normAutofit/>
          </a:bodyPr>
          <a:lstStyle/>
          <a:p>
            <a:pPr lvl="0"/>
            <a:r>
              <a:rPr lang="en-US" dirty="0">
                <a:sym typeface="Raleway SemiBold"/>
              </a:rPr>
              <a:t>Growth Mindset</a:t>
            </a:r>
          </a:p>
        </p:txBody>
      </p:sp>
      <p:sp>
        <p:nvSpPr>
          <p:cNvPr id="183" name="Google Shape;183;p29"/>
          <p:cNvSpPr txBox="1">
            <a:spLocks noGrp="1"/>
          </p:cNvSpPr>
          <p:nvPr>
            <p:ph idx="1"/>
          </p:nvPr>
        </p:nvSpPr>
        <p:spPr>
          <a:xfrm>
            <a:off x="628650" y="1198958"/>
            <a:ext cx="2563729" cy="3433765"/>
          </a:xfrm>
        </p:spPr>
        <p:txBody>
          <a:bodyPr>
            <a:noAutofit/>
          </a:bodyPr>
          <a:lstStyle/>
          <a:p>
            <a:pPr marL="0" indent="0">
              <a:buNone/>
            </a:pPr>
            <a:r>
              <a:rPr lang="en-US" sz="2400" dirty="0"/>
              <a:t>Our brains grow when we make mistakes and learn new things.</a:t>
            </a:r>
          </a:p>
        </p:txBody>
      </p:sp>
      <p:sp>
        <p:nvSpPr>
          <p:cNvPr id="2" name="Footer Placeholder 1">
            <a:extLst>
              <a:ext uri="{FF2B5EF4-FFF2-40B4-BE49-F238E27FC236}">
                <a16:creationId xmlns:a16="http://schemas.microsoft.com/office/drawing/2014/main" id="{D58E3FC5-114C-94B3-F842-F5F4FCC000A3}"/>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E5B2A028-130A-26FD-00BA-7A1E0F9B23F4}"/>
              </a:ext>
            </a:extLst>
          </p:cNvPr>
          <p:cNvSpPr>
            <a:spLocks noGrp="1"/>
          </p:cNvSpPr>
          <p:nvPr>
            <p:ph type="sldNum" sz="quarter" idx="12"/>
          </p:nvPr>
        </p:nvSpPr>
        <p:spPr/>
        <p:txBody>
          <a:bodyPr/>
          <a:lstStyle/>
          <a:p>
            <a:fld id="{3C6F48A0-891D-D94C-BA82-3F3E22A21C6C}" type="slidenum">
              <a:rPr lang="en-US" smtClean="0"/>
              <a:t>11</a:t>
            </a:fld>
            <a:endParaRPr lang="en-US" dirty="0"/>
          </a:p>
        </p:txBody>
      </p:sp>
      <p:pic>
        <p:nvPicPr>
          <p:cNvPr id="5" name="Picture 4">
            <a:extLst>
              <a:ext uri="{FF2B5EF4-FFF2-40B4-BE49-F238E27FC236}">
                <a16:creationId xmlns:a16="http://schemas.microsoft.com/office/drawing/2014/main" id="{A2C9B12D-EC6D-351E-A705-31CE87A0B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553"/>
          <a:stretch/>
        </p:blipFill>
        <p:spPr>
          <a:xfrm>
            <a:off x="3625516" y="1235362"/>
            <a:ext cx="4767714" cy="33973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p:txBody>
          <a:bodyPr>
            <a:normAutofit/>
          </a:bodyPr>
          <a:lstStyle/>
          <a:p>
            <a:pPr lvl="0"/>
            <a:r>
              <a:rPr lang="en-US" dirty="0">
                <a:sym typeface="Raleway"/>
              </a:rPr>
              <a:t>Ask for Help</a:t>
            </a:r>
          </a:p>
        </p:txBody>
      </p:sp>
      <p:sp>
        <p:nvSpPr>
          <p:cNvPr id="9" name="Footer Placeholder 8">
            <a:extLst>
              <a:ext uri="{FF2B5EF4-FFF2-40B4-BE49-F238E27FC236}">
                <a16:creationId xmlns:a16="http://schemas.microsoft.com/office/drawing/2014/main" id="{6540CF5B-436E-4DBD-1F79-64A448D9B63F}"/>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2" name="Slide Number Placeholder 1">
            <a:extLst>
              <a:ext uri="{FF2B5EF4-FFF2-40B4-BE49-F238E27FC236}">
                <a16:creationId xmlns:a16="http://schemas.microsoft.com/office/drawing/2014/main" id="{64EDF9F0-D947-5DA0-130D-9072E35FF9E7}"/>
              </a:ext>
            </a:extLst>
          </p:cNvPr>
          <p:cNvSpPr>
            <a:spLocks noGrp="1"/>
          </p:cNvSpPr>
          <p:nvPr>
            <p:ph type="sldNum" sz="quarter" idx="12"/>
          </p:nvPr>
        </p:nvSpPr>
        <p:spPr/>
        <p:txBody>
          <a:bodyPr/>
          <a:lstStyle/>
          <a:p>
            <a:fld id="{3C6F48A0-891D-D94C-BA82-3F3E22A21C6C}" type="slidenum">
              <a:rPr lang="en-US" smtClean="0"/>
              <a:t>12</a:t>
            </a:fld>
            <a:endParaRPr lang="en-US" dirty="0"/>
          </a:p>
        </p:txBody>
      </p:sp>
      <p:pic>
        <p:nvPicPr>
          <p:cNvPr id="14" name="Picture 13">
            <a:extLst>
              <a:ext uri="{FF2B5EF4-FFF2-40B4-BE49-F238E27FC236}">
                <a16:creationId xmlns:a16="http://schemas.microsoft.com/office/drawing/2014/main" id="{E762261B-1AC1-CC13-C150-B6B8AB54F576}"/>
              </a:ext>
            </a:extLst>
          </p:cNvPr>
          <p:cNvPicPr>
            <a:picLocks noChangeAspect="1"/>
          </p:cNvPicPr>
          <p:nvPr/>
        </p:nvPicPr>
        <p:blipFill>
          <a:blip r:embed="rId3"/>
          <a:stretch>
            <a:fillRect/>
          </a:stretch>
        </p:blipFill>
        <p:spPr>
          <a:xfrm>
            <a:off x="336885" y="1081158"/>
            <a:ext cx="4722852" cy="3482821"/>
          </a:xfrm>
          <a:prstGeom prst="rect">
            <a:avLst/>
          </a:prstGeom>
        </p:spPr>
      </p:pic>
      <p:sp>
        <p:nvSpPr>
          <p:cNvPr id="15" name="TextBox 14">
            <a:extLst>
              <a:ext uri="{FF2B5EF4-FFF2-40B4-BE49-F238E27FC236}">
                <a16:creationId xmlns:a16="http://schemas.microsoft.com/office/drawing/2014/main" id="{732AE66C-BB17-20D2-30D4-514026D542D4}"/>
              </a:ext>
            </a:extLst>
          </p:cNvPr>
          <p:cNvSpPr txBox="1"/>
          <p:nvPr/>
        </p:nvSpPr>
        <p:spPr>
          <a:xfrm>
            <a:off x="5133473" y="1431742"/>
            <a:ext cx="3381877" cy="887254"/>
          </a:xfrm>
          <a:prstGeom prst="roundRect">
            <a:avLst>
              <a:gd name="adj" fmla="val 11090"/>
            </a:avLst>
          </a:prstGeom>
          <a:solidFill>
            <a:srgbClr val="FCDC10"/>
          </a:solidFill>
        </p:spPr>
        <p:txBody>
          <a:bodyPr wrap="square">
            <a:spAutoFit/>
          </a:bodyPr>
          <a:lstStyle/>
          <a:p>
            <a:pPr algn="ctr"/>
            <a:r>
              <a:rPr lang="en-US" sz="2400" b="1" dirty="0">
                <a:latin typeface="Avenir Next LT Pro" panose="020B0504020202020204" pitchFamily="34" charset="77"/>
                <a:sym typeface="Roboto"/>
              </a:rPr>
              <a:t>What are some ways we can </a:t>
            </a:r>
            <a:r>
              <a:rPr lang="en-US" sz="2400" b="1" dirty="0">
                <a:solidFill>
                  <a:srgbClr val="AD208C"/>
                </a:solidFill>
                <a:latin typeface="Avenir Next LT Pro" panose="020B0504020202020204" pitchFamily="34" charset="77"/>
                <a:sym typeface="Roboto"/>
              </a:rPr>
              <a:t>ask for help</a:t>
            </a:r>
            <a:r>
              <a:rPr lang="en-US" sz="2400" b="1" dirty="0">
                <a:latin typeface="Avenir Next LT Pro" panose="020B0504020202020204" pitchFamily="34" charset="77"/>
                <a:sym typeface="Roboto"/>
              </a:rPr>
              <a:t>? </a:t>
            </a:r>
            <a:endParaRPr lang="en-US" sz="2400" b="1" dirty="0">
              <a:latin typeface="Avenir Next LT Pro" panose="020B0504020202020204" pitchFamily="34" charset="77"/>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p:txBody>
          <a:bodyPr>
            <a:normAutofit/>
          </a:bodyPr>
          <a:lstStyle/>
          <a:p>
            <a:pPr lvl="0"/>
            <a:r>
              <a:rPr lang="en-US" dirty="0">
                <a:sym typeface="Raleway SemiBold"/>
              </a:rPr>
              <a:t>Encourage Yourself</a:t>
            </a:r>
          </a:p>
        </p:txBody>
      </p:sp>
      <p:sp>
        <p:nvSpPr>
          <p:cNvPr id="2" name="Footer Placeholder 1">
            <a:extLst>
              <a:ext uri="{FF2B5EF4-FFF2-40B4-BE49-F238E27FC236}">
                <a16:creationId xmlns:a16="http://schemas.microsoft.com/office/drawing/2014/main" id="{D58E3FC5-114C-94B3-F842-F5F4FCC000A3}"/>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E5B2A028-130A-26FD-00BA-7A1E0F9B23F4}"/>
              </a:ext>
            </a:extLst>
          </p:cNvPr>
          <p:cNvSpPr>
            <a:spLocks noGrp="1"/>
          </p:cNvSpPr>
          <p:nvPr>
            <p:ph type="sldNum" sz="quarter" idx="12"/>
          </p:nvPr>
        </p:nvSpPr>
        <p:spPr/>
        <p:txBody>
          <a:bodyPr/>
          <a:lstStyle/>
          <a:p>
            <a:fld id="{3C6F48A0-891D-D94C-BA82-3F3E22A21C6C}" type="slidenum">
              <a:rPr lang="en-US" smtClean="0"/>
              <a:t>13</a:t>
            </a:fld>
            <a:endParaRPr lang="en-US" dirty="0"/>
          </a:p>
        </p:txBody>
      </p:sp>
      <p:sp>
        <p:nvSpPr>
          <p:cNvPr id="4" name="TextBox 3">
            <a:extLst>
              <a:ext uri="{FF2B5EF4-FFF2-40B4-BE49-F238E27FC236}">
                <a16:creationId xmlns:a16="http://schemas.microsoft.com/office/drawing/2014/main" id="{127A5382-247D-BE75-3980-F6DCA10ABC23}"/>
              </a:ext>
            </a:extLst>
          </p:cNvPr>
          <p:cNvSpPr txBox="1"/>
          <p:nvPr/>
        </p:nvSpPr>
        <p:spPr>
          <a:xfrm>
            <a:off x="628650" y="1290404"/>
            <a:ext cx="3505490" cy="919401"/>
          </a:xfrm>
          <a:prstGeom prst="roundRect">
            <a:avLst/>
          </a:prstGeom>
          <a:solidFill>
            <a:srgbClr val="FCDC10"/>
          </a:solidFill>
        </p:spPr>
        <p:txBody>
          <a:bodyPr wrap="square">
            <a:spAutoFit/>
          </a:bodyPr>
          <a:lstStyle/>
          <a:p>
            <a:pPr algn="ctr"/>
            <a:r>
              <a:rPr lang="en-US" sz="2400" b="1" dirty="0">
                <a:latin typeface="Avenir Next LT Pro" panose="020B0504020202020204" pitchFamily="34" charset="77"/>
                <a:sym typeface="Roboto"/>
              </a:rPr>
              <a:t>What does it mean to </a:t>
            </a:r>
            <a:r>
              <a:rPr lang="en-US" sz="2400" b="1" dirty="0">
                <a:solidFill>
                  <a:srgbClr val="AD208C"/>
                </a:solidFill>
                <a:latin typeface="Avenir Next LT Pro" panose="020B0504020202020204" pitchFamily="34" charset="77"/>
                <a:sym typeface="Roboto"/>
              </a:rPr>
              <a:t>encourage yourself</a:t>
            </a:r>
            <a:r>
              <a:rPr lang="en-US" sz="2400" b="1" dirty="0">
                <a:latin typeface="Avenir Next LT Pro" panose="020B0504020202020204" pitchFamily="34" charset="77"/>
                <a:sym typeface="Roboto"/>
              </a:rPr>
              <a:t>? </a:t>
            </a:r>
            <a:endParaRPr lang="en-US" sz="2400" b="1" dirty="0">
              <a:latin typeface="Avenir Next LT Pro" panose="020B0504020202020204" pitchFamily="34" charset="77"/>
            </a:endParaRPr>
          </a:p>
        </p:txBody>
      </p:sp>
      <p:pic>
        <p:nvPicPr>
          <p:cNvPr id="6" name="Picture 5">
            <a:extLst>
              <a:ext uri="{FF2B5EF4-FFF2-40B4-BE49-F238E27FC236}">
                <a16:creationId xmlns:a16="http://schemas.microsoft.com/office/drawing/2014/main" id="{1E261B14-D5AC-60A7-C997-6FE43E19CA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0950" y="1444779"/>
            <a:ext cx="3318403" cy="2885568"/>
          </a:xfrm>
          <a:prstGeom prst="rect">
            <a:avLst/>
          </a:prstGeom>
        </p:spPr>
      </p:pic>
      <p:sp>
        <p:nvSpPr>
          <p:cNvPr id="5" name="Google Shape;183;p29">
            <a:extLst>
              <a:ext uri="{FF2B5EF4-FFF2-40B4-BE49-F238E27FC236}">
                <a16:creationId xmlns:a16="http://schemas.microsoft.com/office/drawing/2014/main" id="{8715E32B-C7EB-8F2C-E42B-8C7C6A347AF0}"/>
              </a:ext>
            </a:extLst>
          </p:cNvPr>
          <p:cNvSpPr txBox="1">
            <a:spLocks/>
          </p:cNvSpPr>
          <p:nvPr/>
        </p:nvSpPr>
        <p:spPr>
          <a:xfrm>
            <a:off x="628650" y="2492346"/>
            <a:ext cx="5475371" cy="1483895"/>
          </a:xfrm>
          <a:prstGeom prst="rect">
            <a:avLst/>
          </a:prstGeom>
        </p:spPr>
        <p:txBody>
          <a:bodyPr>
            <a:noAutofit/>
          </a:bodyPr>
          <a:lstStyle>
            <a:lvl1pPr marL="171450" indent="-171450" algn="l" defTabSz="685800" rtl="0" eaLnBrk="1" latinLnBrk="0" hangingPunct="1">
              <a:lnSpc>
                <a:spcPct val="100000"/>
              </a:lnSpc>
              <a:spcBef>
                <a:spcPts val="75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dirty="0"/>
              <a:t>“That’s okay, I can get it next time!” </a:t>
            </a:r>
          </a:p>
          <a:p>
            <a:pPr marL="0" indent="0">
              <a:buFont typeface="Arial" panose="020B0604020202020204" pitchFamily="34" charset="0"/>
              <a:buNone/>
            </a:pPr>
            <a:r>
              <a:rPr lang="en-US" sz="2400" dirty="0"/>
              <a:t>"I will keep working hard!”</a:t>
            </a:r>
          </a:p>
          <a:p>
            <a:pPr marL="0" indent="0">
              <a:buFont typeface="Arial" panose="020B0604020202020204" pitchFamily="34" charset="0"/>
              <a:buNone/>
            </a:pPr>
            <a:r>
              <a:rPr lang="en-US" sz="2400" dirty="0"/>
              <a:t>“I won’t give up! My brain is growing!”</a:t>
            </a:r>
          </a:p>
        </p:txBody>
      </p:sp>
    </p:spTree>
    <p:extLst>
      <p:ext uri="{BB962C8B-B14F-4D97-AF65-F5344CB8AC3E}">
        <p14:creationId xmlns:p14="http://schemas.microsoft.com/office/powerpoint/2010/main" val="116220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p:txBody>
          <a:bodyPr>
            <a:normAutofit/>
          </a:bodyPr>
          <a:lstStyle/>
          <a:p>
            <a:pPr lvl="0"/>
            <a:r>
              <a:rPr lang="en-US" dirty="0">
                <a:sym typeface="Raleway SemiBold"/>
              </a:rPr>
              <a:t>Work Hard</a:t>
            </a:r>
          </a:p>
        </p:txBody>
      </p:sp>
      <p:sp>
        <p:nvSpPr>
          <p:cNvPr id="2" name="Footer Placeholder 1">
            <a:extLst>
              <a:ext uri="{FF2B5EF4-FFF2-40B4-BE49-F238E27FC236}">
                <a16:creationId xmlns:a16="http://schemas.microsoft.com/office/drawing/2014/main" id="{D58E3FC5-114C-94B3-F842-F5F4FCC000A3}"/>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E5B2A028-130A-26FD-00BA-7A1E0F9B23F4}"/>
              </a:ext>
            </a:extLst>
          </p:cNvPr>
          <p:cNvSpPr>
            <a:spLocks noGrp="1"/>
          </p:cNvSpPr>
          <p:nvPr>
            <p:ph type="sldNum" sz="quarter" idx="12"/>
          </p:nvPr>
        </p:nvSpPr>
        <p:spPr/>
        <p:txBody>
          <a:bodyPr/>
          <a:lstStyle/>
          <a:p>
            <a:fld id="{3C6F48A0-891D-D94C-BA82-3F3E22A21C6C}" type="slidenum">
              <a:rPr lang="en-US" smtClean="0"/>
              <a:t>14</a:t>
            </a:fld>
            <a:endParaRPr lang="en-US" dirty="0"/>
          </a:p>
        </p:txBody>
      </p:sp>
      <p:sp>
        <p:nvSpPr>
          <p:cNvPr id="4" name="TextBox 3">
            <a:extLst>
              <a:ext uri="{FF2B5EF4-FFF2-40B4-BE49-F238E27FC236}">
                <a16:creationId xmlns:a16="http://schemas.microsoft.com/office/drawing/2014/main" id="{127A5382-247D-BE75-3980-F6DCA10ABC23}"/>
              </a:ext>
            </a:extLst>
          </p:cNvPr>
          <p:cNvSpPr txBox="1"/>
          <p:nvPr/>
        </p:nvSpPr>
        <p:spPr>
          <a:xfrm>
            <a:off x="5460763" y="1367574"/>
            <a:ext cx="3054587" cy="919401"/>
          </a:xfrm>
          <a:prstGeom prst="roundRect">
            <a:avLst>
              <a:gd name="adj" fmla="val 11090"/>
            </a:avLst>
          </a:prstGeom>
          <a:solidFill>
            <a:srgbClr val="FCDC10"/>
          </a:solidFill>
        </p:spPr>
        <p:txBody>
          <a:bodyPr wrap="square">
            <a:spAutoFit/>
          </a:bodyPr>
          <a:lstStyle/>
          <a:p>
            <a:pPr algn="ctr"/>
            <a:r>
              <a:rPr lang="en-US" sz="2400" b="1" dirty="0">
                <a:latin typeface="Avenir Next LT Pro" panose="020B0504020202020204" pitchFamily="34" charset="77"/>
                <a:sym typeface="Roboto"/>
              </a:rPr>
              <a:t>What does it mean to </a:t>
            </a:r>
            <a:r>
              <a:rPr lang="en-US" sz="2400" b="1" dirty="0">
                <a:solidFill>
                  <a:srgbClr val="AD208C"/>
                </a:solidFill>
                <a:latin typeface="Avenir Next LT Pro" panose="020B0504020202020204" pitchFamily="34" charset="77"/>
                <a:sym typeface="Roboto"/>
              </a:rPr>
              <a:t>work hard</a:t>
            </a:r>
            <a:r>
              <a:rPr lang="en-US" sz="2400" b="1" dirty="0">
                <a:latin typeface="Avenir Next LT Pro" panose="020B0504020202020204" pitchFamily="34" charset="77"/>
                <a:sym typeface="Roboto"/>
              </a:rPr>
              <a:t>? </a:t>
            </a:r>
            <a:endParaRPr lang="en-US" sz="2400" b="1" dirty="0">
              <a:latin typeface="Avenir Next LT Pro" panose="020B0504020202020204" pitchFamily="34" charset="77"/>
            </a:endParaRPr>
          </a:p>
        </p:txBody>
      </p:sp>
      <p:pic>
        <p:nvPicPr>
          <p:cNvPr id="13" name="Picture 12">
            <a:extLst>
              <a:ext uri="{FF2B5EF4-FFF2-40B4-BE49-F238E27FC236}">
                <a16:creationId xmlns:a16="http://schemas.microsoft.com/office/drawing/2014/main" id="{60836CA3-4DF2-E128-D405-18013E4DC2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360" y="1362228"/>
            <a:ext cx="5255403" cy="3098937"/>
          </a:xfrm>
          <a:prstGeom prst="rect">
            <a:avLst/>
          </a:prstGeom>
        </p:spPr>
      </p:pic>
    </p:spTree>
    <p:extLst>
      <p:ext uri="{BB962C8B-B14F-4D97-AF65-F5344CB8AC3E}">
        <p14:creationId xmlns:p14="http://schemas.microsoft.com/office/powerpoint/2010/main" val="2144280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p:txBody>
          <a:bodyPr/>
          <a:lstStyle/>
          <a:p>
            <a:pPr lvl="0"/>
            <a:r>
              <a:rPr lang="en-US" dirty="0">
                <a:sym typeface="Raleway"/>
              </a:rPr>
              <a:t>Bookmark</a:t>
            </a:r>
          </a:p>
        </p:txBody>
      </p:sp>
      <p:sp>
        <p:nvSpPr>
          <p:cNvPr id="2" name="Footer Placeholder 1">
            <a:extLst>
              <a:ext uri="{FF2B5EF4-FFF2-40B4-BE49-F238E27FC236}">
                <a16:creationId xmlns:a16="http://schemas.microsoft.com/office/drawing/2014/main" id="{91AC288A-ACAF-64D0-100D-A8D971A9CC02}"/>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1FBD0BDF-2BBB-4883-25DB-11E141452F0C}"/>
              </a:ext>
            </a:extLst>
          </p:cNvPr>
          <p:cNvSpPr>
            <a:spLocks noGrp="1"/>
          </p:cNvSpPr>
          <p:nvPr>
            <p:ph type="sldNum" sz="quarter" idx="12"/>
          </p:nvPr>
        </p:nvSpPr>
        <p:spPr/>
        <p:txBody>
          <a:bodyPr/>
          <a:lstStyle/>
          <a:p>
            <a:fld id="{3C6F48A0-891D-D94C-BA82-3F3E22A21C6C}" type="slidenum">
              <a:rPr lang="en-US" smtClean="0"/>
              <a:t>15</a:t>
            </a:fld>
            <a:endParaRPr lang="en-US" dirty="0"/>
          </a:p>
        </p:txBody>
      </p:sp>
      <p:pic>
        <p:nvPicPr>
          <p:cNvPr id="7" name="Picture 6">
            <a:extLst>
              <a:ext uri="{FF2B5EF4-FFF2-40B4-BE49-F238E27FC236}">
                <a16:creationId xmlns:a16="http://schemas.microsoft.com/office/drawing/2014/main" id="{7D41B60A-8AB3-7B04-95FB-2845A65249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9836" y="225630"/>
            <a:ext cx="1665514" cy="431074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5C2C98B-C7DD-B548-73B4-2E063AF0B6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69" y="1198958"/>
            <a:ext cx="2442273" cy="33202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77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p:txBody>
          <a:bodyPr/>
          <a:lstStyle/>
          <a:p>
            <a:pPr lvl="0"/>
            <a:r>
              <a:rPr lang="en-US" dirty="0">
                <a:sym typeface="Raleway"/>
              </a:rPr>
              <a:t>Lesson Log</a:t>
            </a:r>
          </a:p>
        </p:txBody>
      </p:sp>
      <p:sp>
        <p:nvSpPr>
          <p:cNvPr id="2" name="Footer Placeholder 1">
            <a:extLst>
              <a:ext uri="{FF2B5EF4-FFF2-40B4-BE49-F238E27FC236}">
                <a16:creationId xmlns:a16="http://schemas.microsoft.com/office/drawing/2014/main" id="{F2547791-23F9-1A73-FBF4-47A76A7BB613}"/>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D9D7D0B8-D83B-875E-0EF7-6CA9E634DCA2}"/>
              </a:ext>
            </a:extLst>
          </p:cNvPr>
          <p:cNvSpPr>
            <a:spLocks noGrp="1"/>
          </p:cNvSpPr>
          <p:nvPr>
            <p:ph type="sldNum" sz="quarter" idx="12"/>
          </p:nvPr>
        </p:nvSpPr>
        <p:spPr/>
        <p:txBody>
          <a:bodyPr/>
          <a:lstStyle/>
          <a:p>
            <a:fld id="{3C6F48A0-891D-D94C-BA82-3F3E22A21C6C}" type="slidenum">
              <a:rPr lang="en-US" smtClean="0"/>
              <a:t>16</a:t>
            </a:fld>
            <a:endParaRPr lang="en-US" dirty="0"/>
          </a:p>
        </p:txBody>
      </p:sp>
      <p:pic>
        <p:nvPicPr>
          <p:cNvPr id="9" name="Picture 8">
            <a:extLst>
              <a:ext uri="{FF2B5EF4-FFF2-40B4-BE49-F238E27FC236}">
                <a16:creationId xmlns:a16="http://schemas.microsoft.com/office/drawing/2014/main" id="{3F71C6B9-04E1-AD96-4E2F-61C5894E41DF}"/>
              </a:ext>
            </a:extLst>
          </p:cNvPr>
          <p:cNvPicPr>
            <a:picLocks noChangeAspect="1"/>
          </p:cNvPicPr>
          <p:nvPr/>
        </p:nvPicPr>
        <p:blipFill>
          <a:blip r:embed="rId3"/>
          <a:stretch>
            <a:fillRect/>
          </a:stretch>
        </p:blipFill>
        <p:spPr>
          <a:xfrm>
            <a:off x="456120" y="802248"/>
            <a:ext cx="4579886" cy="3539003"/>
          </a:xfrm>
          <a:prstGeom prst="rect">
            <a:avLst/>
          </a:prstGeom>
          <a:solidFill>
            <a:schemeClr val="bg1"/>
          </a:solidFill>
          <a:ln>
            <a:solidFill>
              <a:prstClr val="black"/>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6FD0DF2A-2D2F-4C5A-0AA4-903D6E807AF9}"/>
              </a:ext>
            </a:extLst>
          </p:cNvPr>
          <p:cNvPicPr>
            <a:picLocks noChangeAspect="1"/>
          </p:cNvPicPr>
          <p:nvPr/>
        </p:nvPicPr>
        <p:blipFill rotWithShape="1">
          <a:blip r:embed="rId4"/>
          <a:srcRect l="2151" t="6549" r="1002" b="3313"/>
          <a:stretch/>
        </p:blipFill>
        <p:spPr>
          <a:xfrm>
            <a:off x="5235228" y="1965158"/>
            <a:ext cx="3810793" cy="2376093"/>
          </a:xfrm>
          <a:prstGeom prst="rect">
            <a:avLst/>
          </a:prstGeom>
        </p:spPr>
      </p:pic>
      <p:sp>
        <p:nvSpPr>
          <p:cNvPr id="12" name="Rounded Rectangle 11">
            <a:extLst>
              <a:ext uri="{FF2B5EF4-FFF2-40B4-BE49-F238E27FC236}">
                <a16:creationId xmlns:a16="http://schemas.microsoft.com/office/drawing/2014/main" id="{35203951-455A-F636-B301-1415CCE0F813}"/>
              </a:ext>
            </a:extLst>
          </p:cNvPr>
          <p:cNvSpPr/>
          <p:nvPr/>
        </p:nvSpPr>
        <p:spPr>
          <a:xfrm>
            <a:off x="4475747" y="1684231"/>
            <a:ext cx="481264" cy="1203348"/>
          </a:xfrm>
          <a:prstGeom prst="roundRect">
            <a:avLst>
              <a:gd name="adj" fmla="val 5259"/>
            </a:avLst>
          </a:prstGeom>
          <a:noFill/>
          <a:ln w="38100">
            <a:solidFill>
              <a:srgbClr val="FCD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E4B5FD79-315F-605E-114E-CE7B715B51FC}"/>
              </a:ext>
            </a:extLst>
          </p:cNvPr>
          <p:cNvSpPr/>
          <p:nvPr/>
        </p:nvSpPr>
        <p:spPr>
          <a:xfrm>
            <a:off x="4475747" y="2953681"/>
            <a:ext cx="481264" cy="1203348"/>
          </a:xfrm>
          <a:prstGeom prst="roundRect">
            <a:avLst>
              <a:gd name="adj" fmla="val 5259"/>
            </a:avLst>
          </a:prstGeom>
          <a:noFill/>
          <a:ln w="38100">
            <a:solidFill>
              <a:srgbClr val="FCD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C108FA44-8EB8-CC1A-5EC8-9C73FCB672F0}"/>
              </a:ext>
            </a:extLst>
          </p:cNvPr>
          <p:cNvSpPr/>
          <p:nvPr/>
        </p:nvSpPr>
        <p:spPr>
          <a:xfrm>
            <a:off x="539202" y="1965157"/>
            <a:ext cx="481264" cy="906363"/>
          </a:xfrm>
          <a:prstGeom prst="roundRect">
            <a:avLst>
              <a:gd name="adj" fmla="val 5259"/>
            </a:avLst>
          </a:prstGeom>
          <a:noFill/>
          <a:ln w="38100">
            <a:solidFill>
              <a:srgbClr val="FCD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35" presetClass="emph" presetSubtype="0" repeatCount="4000" fill="hold" grpId="0" nodeType="afterEffect">
                                  <p:stCondLst>
                                    <p:cond delay="0"/>
                                  </p:stCondLst>
                                  <p:childTnLst>
                                    <p:anim calcmode="discrete" valueType="str">
                                      <p:cBhvr>
                                        <p:cTn id="15" dur="500" fill="hold"/>
                                        <p:tgtEl>
                                          <p:spTgt spid="13"/>
                                        </p:tgtEl>
                                        <p:attrNameLst>
                                          <p:attrName>style.visibility</p:attrName>
                                        </p:attrNameLst>
                                      </p:cBhvr>
                                      <p:tavLst>
                                        <p:tav tm="0">
                                          <p:val>
                                            <p:strVal val="hidden"/>
                                          </p:val>
                                        </p:tav>
                                        <p:tav tm="50000">
                                          <p:val>
                                            <p:strVal val="visible"/>
                                          </p:val>
                                        </p:tav>
                                      </p:tavLst>
                                    </p:anim>
                                  </p:childTnLst>
                                </p:cTn>
                              </p:par>
                              <p:par>
                                <p:cTn id="16" presetID="35" presetClass="emph" presetSubtype="0" repeatCount="4000" fill="hold" grpId="0" nodeType="withEffect">
                                  <p:stCondLst>
                                    <p:cond delay="0"/>
                                  </p:stCondLst>
                                  <p:childTnLst>
                                    <p:anim calcmode="discrete" valueType="str">
                                      <p:cBhvr>
                                        <p:cTn id="17"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8" name="LL_715B70FC-5222-4C27-A2BC-43C3370789C6.mp4">
            <a:hlinkClick r:id="" action="ppaction://media"/>
            <a:extLst>
              <a:ext uri="{FF2B5EF4-FFF2-40B4-BE49-F238E27FC236}">
                <a16:creationId xmlns:a16="http://schemas.microsoft.com/office/drawing/2014/main" id="{DD60FE44-398B-2170-187D-4707ABDD49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4287" y="0"/>
            <a:ext cx="5496025" cy="5149543"/>
          </a:xfrm>
          <a:prstGeom prst="rect">
            <a:avLst/>
          </a:prstGeom>
        </p:spPr>
      </p:pic>
      <p:sp>
        <p:nvSpPr>
          <p:cNvPr id="224" name="Google Shape;224;p35"/>
          <p:cNvSpPr txBox="1">
            <a:spLocks noGrp="1"/>
          </p:cNvSpPr>
          <p:nvPr>
            <p:ph type="title"/>
          </p:nvPr>
        </p:nvSpPr>
        <p:spPr/>
        <p:txBody>
          <a:bodyPr/>
          <a:lstStyle/>
          <a:p>
            <a:pPr lvl="0"/>
            <a:r>
              <a:rPr lang="en-US" dirty="0"/>
              <a:t>Ending the Lesson</a:t>
            </a:r>
          </a:p>
        </p:txBody>
      </p:sp>
      <p:sp>
        <p:nvSpPr>
          <p:cNvPr id="3" name="Footer Placeholder 2">
            <a:extLst>
              <a:ext uri="{FF2B5EF4-FFF2-40B4-BE49-F238E27FC236}">
                <a16:creationId xmlns:a16="http://schemas.microsoft.com/office/drawing/2014/main" id="{E5DADE15-7AB5-7FD6-B3A0-E84B844DBA37}"/>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4" name="Slide Number Placeholder 3">
            <a:extLst>
              <a:ext uri="{FF2B5EF4-FFF2-40B4-BE49-F238E27FC236}">
                <a16:creationId xmlns:a16="http://schemas.microsoft.com/office/drawing/2014/main" id="{81DFC836-1EEA-E3B1-F7F1-51951AD98DE7}"/>
              </a:ext>
            </a:extLst>
          </p:cNvPr>
          <p:cNvSpPr>
            <a:spLocks noGrp="1"/>
          </p:cNvSpPr>
          <p:nvPr>
            <p:ph type="sldNum" sz="quarter" idx="12"/>
          </p:nvPr>
        </p:nvSpPr>
        <p:spPr/>
        <p:txBody>
          <a:bodyPr/>
          <a:lstStyle/>
          <a:p>
            <a:fld id="{3C6F48A0-891D-D94C-BA82-3F3E22A21C6C}" type="slidenum">
              <a:rPr lang="en-US" smtClean="0"/>
              <a:t>17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7789-55C4-B4A6-EDA0-3584A28CD767}"/>
              </a:ext>
            </a:extLst>
          </p:cNvPr>
          <p:cNvSpPr>
            <a:spLocks noGrp="1"/>
          </p:cNvSpPr>
          <p:nvPr>
            <p:ph type="title"/>
          </p:nvPr>
        </p:nvSpPr>
        <p:spPr/>
        <p:txBody>
          <a:bodyPr>
            <a:normAutofit/>
          </a:bodyPr>
          <a:lstStyle/>
          <a:p>
            <a:r>
              <a:rPr lang="en-US" sz="2400" dirty="0"/>
              <a:t>Questions?</a:t>
            </a:r>
          </a:p>
        </p:txBody>
      </p:sp>
      <p:sp>
        <p:nvSpPr>
          <p:cNvPr id="3" name="Footer Placeholder 2">
            <a:extLst>
              <a:ext uri="{FF2B5EF4-FFF2-40B4-BE49-F238E27FC236}">
                <a16:creationId xmlns:a16="http://schemas.microsoft.com/office/drawing/2014/main" id="{46C13923-35FD-F123-6B2B-3048D26DB7DF}"/>
              </a:ext>
            </a:extLst>
          </p:cNvPr>
          <p:cNvSpPr>
            <a:spLocks noGrp="1"/>
          </p:cNvSpPr>
          <p:nvPr>
            <p:ph type="ftr" sz="quarter" idx="11"/>
          </p:nvPr>
        </p:nvSpPr>
        <p:spPr/>
        <p:txBody>
          <a:bodyPr/>
          <a:lstStyle/>
          <a:p>
            <a:r>
              <a:rPr lang="en-US" dirty="0"/>
              <a:t>© 2</a:t>
            </a:r>
            <a:r>
              <a:rPr lang="en-US" dirty="0">
                <a:solidFill>
                  <a:srgbClr val="222D50"/>
                </a:solidFill>
              </a:rPr>
              <a:t>023 The University of Texas at Austin/The Meadows Center for Preventing Educational Risk 
Licensed under Creative Commons BY-NC-ND 4.0 International</a:t>
            </a:r>
          </a:p>
        </p:txBody>
      </p:sp>
      <p:sp>
        <p:nvSpPr>
          <p:cNvPr id="4" name="Slide Number Placeholder 3">
            <a:extLst>
              <a:ext uri="{FF2B5EF4-FFF2-40B4-BE49-F238E27FC236}">
                <a16:creationId xmlns:a16="http://schemas.microsoft.com/office/drawing/2014/main" id="{A59C690F-6053-C921-735B-AD4F770862AF}"/>
              </a:ext>
            </a:extLst>
          </p:cNvPr>
          <p:cNvSpPr>
            <a:spLocks noGrp="1"/>
          </p:cNvSpPr>
          <p:nvPr>
            <p:ph type="sldNum" sz="quarter" idx="12"/>
          </p:nvPr>
        </p:nvSpPr>
        <p:spPr/>
        <p:txBody>
          <a:bodyPr/>
          <a:lstStyle/>
          <a:p>
            <a:fld id="{3C6F48A0-891D-D94C-BA82-3F3E22A21C6C}" type="slidenum">
              <a:rPr lang="en-US" smtClean="0"/>
              <a:t>18</a:t>
            </a:fld>
            <a:endParaRPr lang="en-US" dirty="0"/>
          </a:p>
        </p:txBody>
      </p:sp>
      <p:pic>
        <p:nvPicPr>
          <p:cNvPr id="6" name="Picture 5">
            <a:extLst>
              <a:ext uri="{FF2B5EF4-FFF2-40B4-BE49-F238E27FC236}">
                <a16:creationId xmlns:a16="http://schemas.microsoft.com/office/drawing/2014/main" id="{E9871660-9EA4-D371-2EC6-5AC913DC6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8265" y="237270"/>
            <a:ext cx="4457843" cy="4334730"/>
          </a:xfrm>
          <a:prstGeom prst="rect">
            <a:avLst/>
          </a:prstGeom>
        </p:spPr>
      </p:pic>
    </p:spTree>
    <p:extLst>
      <p:ext uri="{BB962C8B-B14F-4D97-AF65-F5344CB8AC3E}">
        <p14:creationId xmlns:p14="http://schemas.microsoft.com/office/powerpoint/2010/main" val="413590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8E92-4FE7-ECE3-B24E-E6D3B73E1C46}"/>
              </a:ext>
            </a:extLst>
          </p:cNvPr>
          <p:cNvSpPr>
            <a:spLocks noGrp="1"/>
          </p:cNvSpPr>
          <p:nvPr>
            <p:ph type="title"/>
          </p:nvPr>
        </p:nvSpPr>
        <p:spPr/>
        <p:txBody>
          <a:bodyPr/>
          <a:lstStyle/>
          <a:p>
            <a:r>
              <a:rPr lang="en-US" dirty="0"/>
              <a:t>Great job today!</a:t>
            </a:r>
          </a:p>
        </p:txBody>
      </p:sp>
      <p:sp>
        <p:nvSpPr>
          <p:cNvPr id="4" name="Footer Placeholder 3">
            <a:extLst>
              <a:ext uri="{FF2B5EF4-FFF2-40B4-BE49-F238E27FC236}">
                <a16:creationId xmlns:a16="http://schemas.microsoft.com/office/drawing/2014/main" id="{9AFBFE05-C182-791F-16FB-1AF2AC605D51}"/>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5" name="Slide Number Placeholder 4">
            <a:extLst>
              <a:ext uri="{FF2B5EF4-FFF2-40B4-BE49-F238E27FC236}">
                <a16:creationId xmlns:a16="http://schemas.microsoft.com/office/drawing/2014/main" id="{11E57ADA-7E10-861F-22DD-BC3AF77C8E61}"/>
              </a:ext>
            </a:extLst>
          </p:cNvPr>
          <p:cNvSpPr>
            <a:spLocks noGrp="1"/>
          </p:cNvSpPr>
          <p:nvPr>
            <p:ph type="sldNum" sz="quarter" idx="12"/>
          </p:nvPr>
        </p:nvSpPr>
        <p:spPr/>
        <p:txBody>
          <a:bodyPr/>
          <a:lstStyle/>
          <a:p>
            <a:fld id="{3C6F48A0-891D-D94C-BA82-3F3E22A21C6C}" type="slidenum">
              <a:rPr lang="en-US" smtClean="0"/>
              <a:t>19</a:t>
            </a:fld>
            <a:endParaRPr lang="en-US" dirty="0"/>
          </a:p>
        </p:txBody>
      </p:sp>
      <p:pic>
        <p:nvPicPr>
          <p:cNvPr id="6" name="Picture 5">
            <a:extLst>
              <a:ext uri="{FF2B5EF4-FFF2-40B4-BE49-F238E27FC236}">
                <a16:creationId xmlns:a16="http://schemas.microsoft.com/office/drawing/2014/main" id="{579B24B7-7119-31CE-AA8D-5F6DA2545C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646" b="9296"/>
          <a:stretch/>
        </p:blipFill>
        <p:spPr>
          <a:xfrm>
            <a:off x="4442785" y="0"/>
            <a:ext cx="4072565" cy="4564412"/>
          </a:xfrm>
          <a:prstGeom prst="rect">
            <a:avLst/>
          </a:prstGeom>
        </p:spPr>
      </p:pic>
      <p:pic>
        <p:nvPicPr>
          <p:cNvPr id="7" name="Picture 6">
            <a:extLst>
              <a:ext uri="{FF2B5EF4-FFF2-40B4-BE49-F238E27FC236}">
                <a16:creationId xmlns:a16="http://schemas.microsoft.com/office/drawing/2014/main" id="{06D72EAD-57E1-EFA9-BD5E-CF2A2183AF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008" y="2147968"/>
            <a:ext cx="3994150" cy="423782"/>
          </a:xfrm>
          <a:prstGeom prst="rect">
            <a:avLst/>
          </a:prstGeom>
        </p:spPr>
      </p:pic>
      <p:pic>
        <p:nvPicPr>
          <p:cNvPr id="10" name="Picture 9">
            <a:extLst>
              <a:ext uri="{FF2B5EF4-FFF2-40B4-BE49-F238E27FC236}">
                <a16:creationId xmlns:a16="http://schemas.microsoft.com/office/drawing/2014/main" id="{6750EAA4-BA10-3F14-FFEE-844E2B34D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499" y="2774601"/>
            <a:ext cx="2094315" cy="1577336"/>
          </a:xfrm>
          <a:prstGeom prst="rect">
            <a:avLst/>
          </a:prstGeom>
        </p:spPr>
      </p:pic>
    </p:spTree>
    <p:extLst>
      <p:ext uri="{BB962C8B-B14F-4D97-AF65-F5344CB8AC3E}">
        <p14:creationId xmlns:p14="http://schemas.microsoft.com/office/powerpoint/2010/main" val="607467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FCBB92-8D33-6039-C1A8-6CD07F59DB41}"/>
              </a:ext>
            </a:extLst>
          </p:cNvPr>
          <p:cNvSpPr>
            <a:spLocks noGrp="1"/>
          </p:cNvSpPr>
          <p:nvPr>
            <p:ph type="title"/>
          </p:nvPr>
        </p:nvSpPr>
        <p:spPr/>
        <p:txBody>
          <a:bodyPr>
            <a:normAutofit/>
          </a:bodyPr>
          <a:lstStyle/>
          <a:p>
            <a:r>
              <a:rPr lang="en-US" dirty="0"/>
              <a:t>Welcome!</a:t>
            </a:r>
          </a:p>
        </p:txBody>
      </p:sp>
      <p:sp>
        <p:nvSpPr>
          <p:cNvPr id="5" name="Footer Placeholder 4">
            <a:extLst>
              <a:ext uri="{FF2B5EF4-FFF2-40B4-BE49-F238E27FC236}">
                <a16:creationId xmlns:a16="http://schemas.microsoft.com/office/drawing/2014/main" id="{AC7CB064-8081-675B-891E-D2004AD0A2DF}"/>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6" name="Slide Number Placeholder 5">
            <a:extLst>
              <a:ext uri="{FF2B5EF4-FFF2-40B4-BE49-F238E27FC236}">
                <a16:creationId xmlns:a16="http://schemas.microsoft.com/office/drawing/2014/main" id="{840A9DAF-B021-535B-0E30-7161E2C073F4}"/>
              </a:ext>
            </a:extLst>
          </p:cNvPr>
          <p:cNvSpPr>
            <a:spLocks noGrp="1"/>
          </p:cNvSpPr>
          <p:nvPr>
            <p:ph type="sldNum" sz="quarter" idx="12"/>
          </p:nvPr>
        </p:nvSpPr>
        <p:spPr/>
        <p:txBody>
          <a:bodyPr/>
          <a:lstStyle/>
          <a:p>
            <a:fld id="{3C6F48A0-891D-D94C-BA82-3F3E22A21C6C}" type="slidenum">
              <a:rPr lang="en-US" smtClean="0"/>
              <a:t>2</a:t>
            </a:fld>
            <a:endParaRPr lang="en-US" dirty="0"/>
          </a:p>
        </p:txBody>
      </p:sp>
      <p:pic>
        <p:nvPicPr>
          <p:cNvPr id="3" name="Picture 2">
            <a:extLst>
              <a:ext uri="{FF2B5EF4-FFF2-40B4-BE49-F238E27FC236}">
                <a16:creationId xmlns:a16="http://schemas.microsoft.com/office/drawing/2014/main" id="{F6464DC8-1247-8CF2-2C88-FA7F9F50A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2612" y="1127200"/>
            <a:ext cx="5398776" cy="3411549"/>
          </a:xfrm>
          <a:prstGeom prst="rect">
            <a:avLst/>
          </a:prstGeom>
        </p:spPr>
      </p:pic>
      <p:sp>
        <p:nvSpPr>
          <p:cNvPr id="12" name="Content Placeholder 11">
            <a:extLst>
              <a:ext uri="{FF2B5EF4-FFF2-40B4-BE49-F238E27FC236}">
                <a16:creationId xmlns:a16="http://schemas.microsoft.com/office/drawing/2014/main" id="{84DA0A19-B763-61F6-59CB-16F081DE7D0C}"/>
              </a:ext>
            </a:extLst>
          </p:cNvPr>
          <p:cNvSpPr>
            <a:spLocks noGrp="1"/>
          </p:cNvSpPr>
          <p:nvPr>
            <p:ph idx="1"/>
          </p:nvPr>
        </p:nvSpPr>
        <p:spPr>
          <a:xfrm>
            <a:off x="2801389" y="1860385"/>
            <a:ext cx="3656561" cy="1596043"/>
          </a:xfrm>
        </p:spPr>
        <p:txBody>
          <a:bodyPr>
            <a:noAutofit/>
          </a:bodyPr>
          <a:lstStyle/>
          <a:p>
            <a:pPr marL="0" lvl="0" indent="0" algn="ctr">
              <a:buNone/>
            </a:pPr>
            <a:r>
              <a:rPr lang="en-US" b="1" dirty="0">
                <a:sym typeface="Raleway SemiBold"/>
              </a:rPr>
              <a:t>BEST LISTENING</a:t>
            </a:r>
          </a:p>
          <a:p>
            <a:pPr marL="0" lvl="0" indent="0" algn="ctr">
              <a:buNone/>
            </a:pPr>
            <a:r>
              <a:rPr lang="en-US" dirty="0">
                <a:sym typeface="Raleway SemiBold"/>
              </a:rPr>
              <a:t>Eyes to the front</a:t>
            </a:r>
          </a:p>
          <a:p>
            <a:pPr marL="0" lvl="0" indent="0" algn="ctr">
              <a:buNone/>
            </a:pPr>
            <a:r>
              <a:rPr lang="en-US" dirty="0">
                <a:sym typeface="Raleway SemiBold"/>
              </a:rPr>
              <a:t>Body calm</a:t>
            </a:r>
          </a:p>
          <a:p>
            <a:pPr marL="0" lvl="0" indent="0" algn="ctr">
              <a:buNone/>
            </a:pPr>
            <a:r>
              <a:rPr lang="en-US" dirty="0">
                <a:sym typeface="Raleway SemiBold"/>
              </a:rPr>
              <a:t>Sitting down</a:t>
            </a:r>
          </a:p>
          <a:p>
            <a:pPr marL="0" lvl="0" indent="0" algn="ctr">
              <a:buNone/>
            </a:pPr>
            <a:r>
              <a:rPr lang="en-US" dirty="0">
                <a:sym typeface="Raleway SemiBold"/>
              </a:rPr>
              <a:t>Voice off</a:t>
            </a:r>
          </a:p>
        </p:txBody>
      </p:sp>
    </p:spTree>
    <p:extLst>
      <p:ext uri="{BB962C8B-B14F-4D97-AF65-F5344CB8AC3E}">
        <p14:creationId xmlns:p14="http://schemas.microsoft.com/office/powerpoint/2010/main" val="73898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p:txBody>
          <a:bodyPr/>
          <a:lstStyle/>
          <a:p>
            <a:pPr lvl="0"/>
            <a:r>
              <a:rPr lang="en-US" dirty="0">
                <a:sym typeface="Raleway"/>
              </a:rPr>
              <a:t>Sound Partners</a:t>
            </a:r>
          </a:p>
        </p:txBody>
      </p:sp>
      <p:sp>
        <p:nvSpPr>
          <p:cNvPr id="80" name="Google Shape;80;p15"/>
          <p:cNvSpPr txBox="1">
            <a:spLocks noGrp="1"/>
          </p:cNvSpPr>
          <p:nvPr>
            <p:ph idx="1"/>
          </p:nvPr>
        </p:nvSpPr>
        <p:spPr>
          <a:xfrm>
            <a:off x="4956314" y="1745673"/>
            <a:ext cx="3491346" cy="2887050"/>
          </a:xfrm>
        </p:spPr>
        <p:txBody>
          <a:bodyPr>
            <a:normAutofit/>
          </a:bodyPr>
          <a:lstStyle/>
          <a:p>
            <a:pPr marL="0" lvl="0" indent="0">
              <a:buNone/>
            </a:pPr>
            <a:r>
              <a:rPr lang="en-US" sz="3200" dirty="0">
                <a:sym typeface="Roboto Medium"/>
              </a:rPr>
              <a:t>Learn more about letters, sounds, and words!</a:t>
            </a:r>
          </a:p>
        </p:txBody>
      </p:sp>
      <p:sp>
        <p:nvSpPr>
          <p:cNvPr id="7" name="Footer Placeholder 6">
            <a:extLst>
              <a:ext uri="{FF2B5EF4-FFF2-40B4-BE49-F238E27FC236}">
                <a16:creationId xmlns:a16="http://schemas.microsoft.com/office/drawing/2014/main" id="{0DC312B6-3ADC-3651-EEB4-BA0D04F54477}"/>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2" name="Slide Number Placeholder 1">
            <a:extLst>
              <a:ext uri="{FF2B5EF4-FFF2-40B4-BE49-F238E27FC236}">
                <a16:creationId xmlns:a16="http://schemas.microsoft.com/office/drawing/2014/main" id="{06B74197-9D1C-22EF-DF53-690BC293179B}"/>
              </a:ext>
            </a:extLst>
          </p:cNvPr>
          <p:cNvSpPr>
            <a:spLocks noGrp="1"/>
          </p:cNvSpPr>
          <p:nvPr>
            <p:ph type="sldNum" sz="quarter" idx="12"/>
          </p:nvPr>
        </p:nvSpPr>
        <p:spPr/>
        <p:txBody>
          <a:bodyPr/>
          <a:lstStyle/>
          <a:p>
            <a:fld id="{3C6F48A0-891D-D94C-BA82-3F3E22A21C6C}" type="slidenum">
              <a:rPr lang="en-US" smtClean="0"/>
              <a:t>3</a:t>
            </a:fld>
            <a:endParaRPr lang="en-US" dirty="0"/>
          </a:p>
        </p:txBody>
      </p:sp>
      <p:pic>
        <p:nvPicPr>
          <p:cNvPr id="4" name="Picture 3">
            <a:extLst>
              <a:ext uri="{FF2B5EF4-FFF2-40B4-BE49-F238E27FC236}">
                <a16:creationId xmlns:a16="http://schemas.microsoft.com/office/drawing/2014/main" id="{E7480896-DEAE-0CC9-0E25-1F103EAD9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7360" y="1170680"/>
            <a:ext cx="3058314" cy="34337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p:txBody>
          <a:bodyPr/>
          <a:lstStyle/>
          <a:p>
            <a:pPr lvl="0"/>
            <a:r>
              <a:rPr lang="en-US" dirty="0">
                <a:sym typeface="Raleway SemiBold"/>
              </a:rPr>
              <a:t>The Lesson Book </a:t>
            </a:r>
          </a:p>
        </p:txBody>
      </p:sp>
      <p:sp>
        <p:nvSpPr>
          <p:cNvPr id="4" name="Content Placeholder 3">
            <a:extLst>
              <a:ext uri="{FF2B5EF4-FFF2-40B4-BE49-F238E27FC236}">
                <a16:creationId xmlns:a16="http://schemas.microsoft.com/office/drawing/2014/main" id="{E0B8A8F9-E6C1-689D-9C5C-390FA59FB6B9}"/>
              </a:ext>
            </a:extLst>
          </p:cNvPr>
          <p:cNvSpPr>
            <a:spLocks noGrp="1"/>
          </p:cNvSpPr>
          <p:nvPr>
            <p:ph idx="1"/>
          </p:nvPr>
        </p:nvSpPr>
        <p:spPr>
          <a:xfrm>
            <a:off x="3070923" y="1198959"/>
            <a:ext cx="5811820" cy="2375776"/>
          </a:xfrm>
        </p:spPr>
        <p:txBody>
          <a:bodyPr>
            <a:noAutofit/>
          </a:bodyPr>
          <a:lstStyle/>
          <a:p>
            <a:pPr marL="0" lvl="0" indent="0">
              <a:buNone/>
            </a:pPr>
            <a:r>
              <a:rPr lang="en-US" sz="2800" dirty="0">
                <a:sym typeface="Roboto"/>
              </a:rPr>
              <a:t>We </a:t>
            </a:r>
            <a:r>
              <a:rPr lang="en-US" sz="2800" b="1" dirty="0">
                <a:solidFill>
                  <a:srgbClr val="00A676"/>
                </a:solidFill>
                <a:sym typeface="Roboto"/>
              </a:rPr>
              <a:t>can touch and read </a:t>
            </a:r>
            <a:r>
              <a:rPr lang="en-US" sz="2800" dirty="0">
                <a:sym typeface="Roboto"/>
              </a:rPr>
              <a:t>the book.</a:t>
            </a:r>
          </a:p>
          <a:p>
            <a:pPr marL="0" lvl="0" indent="0">
              <a:buNone/>
            </a:pPr>
            <a:r>
              <a:rPr lang="en-US" sz="2800" dirty="0">
                <a:sym typeface="Roboto"/>
              </a:rPr>
              <a:t>We </a:t>
            </a:r>
            <a:r>
              <a:rPr lang="en-US" sz="2800" b="1" dirty="0">
                <a:solidFill>
                  <a:srgbClr val="AD208C"/>
                </a:solidFill>
                <a:sym typeface="Roboto"/>
              </a:rPr>
              <a:t>cannot write or draw </a:t>
            </a:r>
            <a:r>
              <a:rPr lang="en-US" sz="2800" dirty="0">
                <a:sym typeface="Roboto"/>
              </a:rPr>
              <a:t>in it.</a:t>
            </a:r>
          </a:p>
        </p:txBody>
      </p:sp>
      <p:sp>
        <p:nvSpPr>
          <p:cNvPr id="9" name="Footer Placeholder 8">
            <a:extLst>
              <a:ext uri="{FF2B5EF4-FFF2-40B4-BE49-F238E27FC236}">
                <a16:creationId xmlns:a16="http://schemas.microsoft.com/office/drawing/2014/main" id="{AD336F5E-6B34-1281-F213-C18EC6B6B313}"/>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11" name="TextBox 10">
            <a:extLst>
              <a:ext uri="{FF2B5EF4-FFF2-40B4-BE49-F238E27FC236}">
                <a16:creationId xmlns:a16="http://schemas.microsoft.com/office/drawing/2014/main" id="{9977F222-8CFC-B0AB-3E51-D66B94C0DF35}"/>
              </a:ext>
            </a:extLst>
          </p:cNvPr>
          <p:cNvSpPr txBox="1"/>
          <p:nvPr/>
        </p:nvSpPr>
        <p:spPr>
          <a:xfrm>
            <a:off x="3206338" y="3238027"/>
            <a:ext cx="5000839" cy="1055608"/>
          </a:xfrm>
          <a:prstGeom prst="roundRect">
            <a:avLst/>
          </a:prstGeom>
          <a:solidFill>
            <a:srgbClr val="FCDC10"/>
          </a:solidFill>
        </p:spPr>
        <p:txBody>
          <a:bodyPr wrap="square">
            <a:spAutoFit/>
          </a:bodyPr>
          <a:lstStyle/>
          <a:p>
            <a:r>
              <a:rPr lang="en-US" sz="2800" b="1" dirty="0">
                <a:latin typeface="Avenir Next LT Pro" panose="020B0504020202020204" pitchFamily="34" charset="77"/>
                <a:sym typeface="Roboto"/>
              </a:rPr>
              <a:t>What are we </a:t>
            </a:r>
            <a:r>
              <a:rPr lang="en-US" sz="2800" b="1" dirty="0">
                <a:solidFill>
                  <a:srgbClr val="AD208C"/>
                </a:solidFill>
                <a:latin typeface="Avenir Next LT Pro" panose="020B0504020202020204" pitchFamily="34" charset="77"/>
                <a:sym typeface="Roboto"/>
              </a:rPr>
              <a:t>not</a:t>
            </a:r>
            <a:r>
              <a:rPr lang="en-US" sz="2800" b="1" dirty="0">
                <a:latin typeface="Avenir Next LT Pro" panose="020B0504020202020204" pitchFamily="34" charset="77"/>
                <a:sym typeface="Roboto"/>
              </a:rPr>
              <a:t> supposed to do in the book?</a:t>
            </a:r>
            <a:endParaRPr lang="en-US" sz="2800" b="1" dirty="0">
              <a:latin typeface="Avenir Next LT Pro" panose="020B0504020202020204" pitchFamily="34" charset="77"/>
            </a:endParaRPr>
          </a:p>
        </p:txBody>
      </p:sp>
      <p:sp>
        <p:nvSpPr>
          <p:cNvPr id="2" name="Slide Number Placeholder 1">
            <a:extLst>
              <a:ext uri="{FF2B5EF4-FFF2-40B4-BE49-F238E27FC236}">
                <a16:creationId xmlns:a16="http://schemas.microsoft.com/office/drawing/2014/main" id="{12F835C3-046B-6595-23D0-0ED83B31D285}"/>
              </a:ext>
            </a:extLst>
          </p:cNvPr>
          <p:cNvSpPr>
            <a:spLocks noGrp="1"/>
          </p:cNvSpPr>
          <p:nvPr>
            <p:ph type="sldNum" sz="quarter" idx="12"/>
          </p:nvPr>
        </p:nvSpPr>
        <p:spPr/>
        <p:txBody>
          <a:bodyPr/>
          <a:lstStyle/>
          <a:p>
            <a:fld id="{3C6F48A0-891D-D94C-BA82-3F3E22A21C6C}" type="slidenum">
              <a:rPr lang="en-US" smtClean="0"/>
              <a:t>4</a:t>
            </a:fld>
            <a:endParaRPr lang="en-US" dirty="0"/>
          </a:p>
        </p:txBody>
      </p:sp>
      <p:pic>
        <p:nvPicPr>
          <p:cNvPr id="6" name="Picture 5">
            <a:extLst>
              <a:ext uri="{FF2B5EF4-FFF2-40B4-BE49-F238E27FC236}">
                <a16:creationId xmlns:a16="http://schemas.microsoft.com/office/drawing/2014/main" id="{B8437C7C-1F59-4E62-67CC-8FFA1E133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69" y="1198958"/>
            <a:ext cx="2442273" cy="3320298"/>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p:txBody>
          <a:bodyPr/>
          <a:lstStyle/>
          <a:p>
            <a:pPr lvl="0"/>
            <a:r>
              <a:rPr lang="en-US" dirty="0">
                <a:sym typeface="Raleway SemiBold"/>
              </a:rPr>
              <a:t>Sample Lesson</a:t>
            </a:r>
          </a:p>
        </p:txBody>
      </p:sp>
      <p:pic>
        <p:nvPicPr>
          <p:cNvPr id="4" name="Picture 3">
            <a:extLst>
              <a:ext uri="{FF2B5EF4-FFF2-40B4-BE49-F238E27FC236}">
                <a16:creationId xmlns:a16="http://schemas.microsoft.com/office/drawing/2014/main" id="{639DAB82-F2AF-D814-D967-7E8555A1F5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6625" y="221304"/>
            <a:ext cx="3281325" cy="4390879"/>
          </a:xfrm>
          <a:prstGeom prst="rect">
            <a:avLst/>
          </a:prstGeom>
          <a:ln>
            <a:solidFill>
              <a:prstClr val="black"/>
            </a:solidFill>
          </a:ln>
          <a:effectLst>
            <a:outerShdw blurRad="50800" dist="38100" dir="2700000" algn="tl" rotWithShape="0">
              <a:prstClr val="black">
                <a:alpha val="40000"/>
              </a:prstClr>
            </a:outerShdw>
          </a:effectLst>
        </p:spPr>
      </p:pic>
      <p:sp>
        <p:nvSpPr>
          <p:cNvPr id="8" name="Footer Placeholder 3">
            <a:extLst>
              <a:ext uri="{FF2B5EF4-FFF2-40B4-BE49-F238E27FC236}">
                <a16:creationId xmlns:a16="http://schemas.microsoft.com/office/drawing/2014/main" id="{5CAAB7A9-A5FB-64B5-2263-3D4684B5CAF8}"/>
              </a:ext>
            </a:extLst>
          </p:cNvPr>
          <p:cNvSpPr>
            <a:spLocks noGrp="1"/>
          </p:cNvSpPr>
          <p:nvPr>
            <p:ph type="ftr" sz="quarter" idx="11"/>
          </p:nvPr>
        </p:nvSpPr>
        <p:spPr>
          <a:xfrm>
            <a:off x="1737360" y="4767263"/>
            <a:ext cx="5669280" cy="274320"/>
          </a:xfrm>
        </p:spPr>
        <p:txBody>
          <a:bodyPr/>
          <a:lstStyle/>
          <a:p>
            <a:r>
              <a:rPr lang="en-US" dirty="0"/>
              <a:t>© 2</a:t>
            </a:r>
            <a:r>
              <a:rPr lang="en-US" dirty="0">
                <a:solidFill>
                  <a:srgbClr val="222D50"/>
                </a:solidFill>
              </a:rPr>
              <a:t>023 The University of Texas at Austin/The Meadows Center for Preventing Educational Risk 
Licensed under Creative Commons BY-NC-ND 4.0 International</a:t>
            </a:r>
          </a:p>
        </p:txBody>
      </p:sp>
      <p:sp>
        <p:nvSpPr>
          <p:cNvPr id="9" name="Slide Number Placeholder 8">
            <a:extLst>
              <a:ext uri="{FF2B5EF4-FFF2-40B4-BE49-F238E27FC236}">
                <a16:creationId xmlns:a16="http://schemas.microsoft.com/office/drawing/2014/main" id="{4F11EF60-37BD-0D30-BE34-777D98DC5571}"/>
              </a:ext>
            </a:extLst>
          </p:cNvPr>
          <p:cNvSpPr>
            <a:spLocks noGrp="1"/>
          </p:cNvSpPr>
          <p:nvPr>
            <p:ph type="sldNum" sz="quarter" idx="12"/>
          </p:nvPr>
        </p:nvSpPr>
        <p:spPr/>
        <p:txBody>
          <a:bodyPr/>
          <a:lstStyle/>
          <a:p>
            <a:fld id="{3C6F48A0-891D-D94C-BA82-3F3E22A21C6C}" type="slidenum">
              <a:rPr lang="en-US" smtClean="0"/>
              <a:t>5</a:t>
            </a:fld>
            <a:endParaRPr lang="en-US" dirty="0"/>
          </a:p>
        </p:txBody>
      </p:sp>
      <p:sp>
        <p:nvSpPr>
          <p:cNvPr id="5" name="Rounded Rectangle 4">
            <a:extLst>
              <a:ext uri="{FF2B5EF4-FFF2-40B4-BE49-F238E27FC236}">
                <a16:creationId xmlns:a16="http://schemas.microsoft.com/office/drawing/2014/main" id="{943CF595-BD25-05BF-F33A-41E2F35B51DA}"/>
              </a:ext>
            </a:extLst>
          </p:cNvPr>
          <p:cNvSpPr/>
          <p:nvPr/>
        </p:nvSpPr>
        <p:spPr>
          <a:xfrm>
            <a:off x="3176624" y="221305"/>
            <a:ext cx="2458853" cy="4390878"/>
          </a:xfrm>
          <a:prstGeom prst="roundRect">
            <a:avLst>
              <a:gd name="adj" fmla="val 5259"/>
            </a:avLst>
          </a:prstGeom>
          <a:noFill/>
          <a:ln w="38100">
            <a:solidFill>
              <a:srgbClr val="FCD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80;p15">
            <a:extLst>
              <a:ext uri="{FF2B5EF4-FFF2-40B4-BE49-F238E27FC236}">
                <a16:creationId xmlns:a16="http://schemas.microsoft.com/office/drawing/2014/main" id="{EFE696C7-13A2-1D8E-6DF3-76B4484A6933}"/>
              </a:ext>
            </a:extLst>
          </p:cNvPr>
          <p:cNvSpPr txBox="1">
            <a:spLocks/>
          </p:cNvSpPr>
          <p:nvPr/>
        </p:nvSpPr>
        <p:spPr>
          <a:xfrm>
            <a:off x="6889528" y="1745673"/>
            <a:ext cx="1886927" cy="2887050"/>
          </a:xfrm>
          <a:prstGeom prst="rect">
            <a:avLst/>
          </a:prstGeom>
        </p:spPr>
        <p:txBody>
          <a:bodyPr>
            <a:normAutofit/>
          </a:bodyPr>
          <a:lstStyle>
            <a:lvl1pPr marL="171450" indent="-171450" algn="l" defTabSz="685800" rtl="0" eaLnBrk="1" latinLnBrk="0" hangingPunct="1">
              <a:lnSpc>
                <a:spcPct val="100000"/>
              </a:lnSpc>
              <a:spcBef>
                <a:spcPts val="75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200" dirty="0">
                <a:sym typeface="Roboto Medium"/>
              </a:rPr>
              <a:t>Reading</a:t>
            </a:r>
          </a:p>
          <a:p>
            <a:pPr marL="0" indent="0">
              <a:buFont typeface="Arial" panose="020B0604020202020204" pitchFamily="34" charset="0"/>
              <a:buNone/>
            </a:pPr>
            <a:r>
              <a:rPr lang="en-US" sz="3200" dirty="0">
                <a:sym typeface="Roboto Medium"/>
              </a:rPr>
              <a:t>Writing</a:t>
            </a:r>
          </a:p>
          <a:p>
            <a:pPr marL="0" indent="0">
              <a:buFont typeface="Arial" panose="020B0604020202020204" pitchFamily="34" charset="0"/>
              <a:buNone/>
            </a:pPr>
            <a:r>
              <a:rPr lang="en-US" sz="3200" dirty="0">
                <a:sym typeface="Roboto Medium"/>
              </a:rPr>
              <a:t>Spelling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p:txBody>
          <a:bodyPr/>
          <a:lstStyle/>
          <a:p>
            <a:pPr lvl="0"/>
            <a:r>
              <a:rPr lang="en-US" dirty="0"/>
              <a:t>Segmenting </a:t>
            </a:r>
          </a:p>
        </p:txBody>
      </p:sp>
      <p:sp>
        <p:nvSpPr>
          <p:cNvPr id="5" name="Content Placeholder 4">
            <a:extLst>
              <a:ext uri="{FF2B5EF4-FFF2-40B4-BE49-F238E27FC236}">
                <a16:creationId xmlns:a16="http://schemas.microsoft.com/office/drawing/2014/main" id="{C8781807-8F15-5D45-ADEE-949CBDFBCF69}"/>
              </a:ext>
            </a:extLst>
          </p:cNvPr>
          <p:cNvSpPr>
            <a:spLocks noGrp="1"/>
          </p:cNvSpPr>
          <p:nvPr>
            <p:ph idx="1"/>
          </p:nvPr>
        </p:nvSpPr>
        <p:spPr>
          <a:xfrm>
            <a:off x="628650" y="1198958"/>
            <a:ext cx="4465864" cy="3433765"/>
          </a:xfrm>
        </p:spPr>
        <p:txBody>
          <a:bodyPr/>
          <a:lstStyle/>
          <a:p>
            <a:pPr marL="0" lvl="0" indent="0">
              <a:buNone/>
            </a:pPr>
            <a:r>
              <a:rPr lang="en-US" b="1" dirty="0">
                <a:sym typeface="Roboto"/>
              </a:rPr>
              <a:t>Segmenting</a:t>
            </a:r>
            <a:r>
              <a:rPr lang="en-US" dirty="0">
                <a:sym typeface="Roboto"/>
              </a:rPr>
              <a:t> is when we break a word apart by its </a:t>
            </a:r>
            <a:r>
              <a:rPr lang="en-US" b="1" dirty="0">
                <a:sym typeface="Roboto"/>
              </a:rPr>
              <a:t>sounds</a:t>
            </a:r>
            <a:r>
              <a:rPr lang="en-US" dirty="0">
                <a:sym typeface="Roboto"/>
              </a:rPr>
              <a:t>.</a:t>
            </a:r>
          </a:p>
          <a:p>
            <a:pPr marL="0" lvl="0" indent="0">
              <a:buNone/>
            </a:pPr>
            <a:endParaRPr lang="en-US" sz="800" dirty="0">
              <a:sym typeface="Roboto"/>
            </a:endParaRPr>
          </a:p>
          <a:p>
            <a:pPr marL="457200" indent="-457200">
              <a:buFont typeface="+mj-lt"/>
              <a:buAutoNum type="arabicPeriod"/>
            </a:pPr>
            <a:r>
              <a:rPr lang="en-US" dirty="0"/>
              <a:t>Read the whole word.</a:t>
            </a:r>
          </a:p>
          <a:p>
            <a:pPr marL="457200" indent="-457200">
              <a:buFont typeface="+mj-lt"/>
              <a:buAutoNum type="arabicPeriod"/>
            </a:pPr>
            <a:r>
              <a:rPr lang="en-US" dirty="0"/>
              <a:t>Point to each box while saying the sounds of the word.</a:t>
            </a:r>
          </a:p>
          <a:p>
            <a:pPr marL="457200" indent="-457200">
              <a:buFont typeface="+mj-lt"/>
              <a:buAutoNum type="arabicPeriod"/>
            </a:pPr>
            <a:r>
              <a:rPr lang="en-US" dirty="0"/>
              <a:t>Sweep your finger across all the boxes and blend the whole word together.</a:t>
            </a:r>
          </a:p>
        </p:txBody>
      </p:sp>
      <p:graphicFrame>
        <p:nvGraphicFramePr>
          <p:cNvPr id="120" name="Google Shape;120;p20"/>
          <p:cNvGraphicFramePr/>
          <p:nvPr/>
        </p:nvGraphicFramePr>
        <p:xfrm>
          <a:off x="5085417" y="2080028"/>
          <a:ext cx="3846549" cy="1383800"/>
        </p:xfrm>
        <a:graphic>
          <a:graphicData uri="http://schemas.openxmlformats.org/drawingml/2006/table">
            <a:tbl>
              <a:tblPr>
                <a:noFill/>
              </a:tblPr>
              <a:tblGrid>
                <a:gridCol w="1282183">
                  <a:extLst>
                    <a:ext uri="{9D8B030D-6E8A-4147-A177-3AD203B41FA5}">
                      <a16:colId xmlns:a16="http://schemas.microsoft.com/office/drawing/2014/main" val="20000"/>
                    </a:ext>
                  </a:extLst>
                </a:gridCol>
                <a:gridCol w="1282183">
                  <a:extLst>
                    <a:ext uri="{9D8B030D-6E8A-4147-A177-3AD203B41FA5}">
                      <a16:colId xmlns:a16="http://schemas.microsoft.com/office/drawing/2014/main" val="20001"/>
                    </a:ext>
                  </a:extLst>
                </a:gridCol>
                <a:gridCol w="1282183">
                  <a:extLst>
                    <a:ext uri="{9D8B030D-6E8A-4147-A177-3AD203B41FA5}">
                      <a16:colId xmlns:a16="http://schemas.microsoft.com/office/drawing/2014/main" val="20002"/>
                    </a:ext>
                  </a:extLst>
                </a:gridCol>
              </a:tblGrid>
              <a:tr h="1383800">
                <a:tc>
                  <a:txBody>
                    <a:bodyPr/>
                    <a:lstStyle/>
                    <a:p>
                      <a:pPr marL="0" lvl="0" indent="0" algn="l" rtl="0">
                        <a:spcBef>
                          <a:spcPts val="0"/>
                        </a:spcBef>
                        <a:spcAft>
                          <a:spcPts val="0"/>
                        </a:spcAft>
                        <a:buNone/>
                      </a:pPr>
                      <a:endParaRPr dirty="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1" name="Footer Placeholder 10">
            <a:extLst>
              <a:ext uri="{FF2B5EF4-FFF2-40B4-BE49-F238E27FC236}">
                <a16:creationId xmlns:a16="http://schemas.microsoft.com/office/drawing/2014/main" id="{1B0248B1-FCA3-2922-73D6-1969F6574335}"/>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2" name="Slide Number Placeholder 1">
            <a:extLst>
              <a:ext uri="{FF2B5EF4-FFF2-40B4-BE49-F238E27FC236}">
                <a16:creationId xmlns:a16="http://schemas.microsoft.com/office/drawing/2014/main" id="{E5308521-039A-E12B-0EAA-551F3B9D3A2B}"/>
              </a:ext>
            </a:extLst>
          </p:cNvPr>
          <p:cNvSpPr>
            <a:spLocks noGrp="1"/>
          </p:cNvSpPr>
          <p:nvPr>
            <p:ph type="sldNum" sz="quarter" idx="12"/>
          </p:nvPr>
        </p:nvSpPr>
        <p:spPr/>
        <p:txBody>
          <a:bodyPr/>
          <a:lstStyle/>
          <a:p>
            <a:fld id="{3C6F48A0-891D-D94C-BA82-3F3E22A21C6C}" type="slidenum">
              <a:rPr lang="en-US" smtClean="0"/>
              <a:t>6</a:t>
            </a:fld>
            <a:endParaRPr lang="en-US" dirty="0"/>
          </a:p>
        </p:txBody>
      </p:sp>
      <p:grpSp>
        <p:nvGrpSpPr>
          <p:cNvPr id="4" name="Group 3">
            <a:extLst>
              <a:ext uri="{FF2B5EF4-FFF2-40B4-BE49-F238E27FC236}">
                <a16:creationId xmlns:a16="http://schemas.microsoft.com/office/drawing/2014/main" id="{1F1B97FC-BC72-031C-6D78-38034D2E1B0D}"/>
              </a:ext>
            </a:extLst>
          </p:cNvPr>
          <p:cNvGrpSpPr/>
          <p:nvPr/>
        </p:nvGrpSpPr>
        <p:grpSpPr>
          <a:xfrm>
            <a:off x="5129939" y="1349614"/>
            <a:ext cx="3751769" cy="1777243"/>
            <a:chOff x="5129939" y="1349614"/>
            <a:chExt cx="3751769" cy="1777243"/>
          </a:xfrm>
          <a:solidFill>
            <a:schemeClr val="bg1"/>
          </a:solidFill>
        </p:grpSpPr>
        <p:sp>
          <p:nvSpPr>
            <p:cNvPr id="6" name="TextBox 5">
              <a:extLst>
                <a:ext uri="{FF2B5EF4-FFF2-40B4-BE49-F238E27FC236}">
                  <a16:creationId xmlns:a16="http://schemas.microsoft.com/office/drawing/2014/main" id="{6415BC92-F84E-0673-8F21-0D1A5EAD7682}"/>
                </a:ext>
              </a:extLst>
            </p:cNvPr>
            <p:cNvSpPr txBox="1"/>
            <p:nvPr/>
          </p:nvSpPr>
          <p:spPr>
            <a:xfrm>
              <a:off x="5129939"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/c/</a:t>
              </a:r>
              <a:endParaRPr lang="en-US" sz="4000" b="1" dirty="0">
                <a:latin typeface="Avenir Next LT Pro" panose="020B0504020202020204" pitchFamily="34" charset="77"/>
              </a:endParaRPr>
            </a:p>
          </p:txBody>
        </p:sp>
        <p:sp>
          <p:nvSpPr>
            <p:cNvPr id="7" name="TextBox 6">
              <a:extLst>
                <a:ext uri="{FF2B5EF4-FFF2-40B4-BE49-F238E27FC236}">
                  <a16:creationId xmlns:a16="http://schemas.microsoft.com/office/drawing/2014/main" id="{9000339D-B5D7-A92E-9E5A-3B2DE49A9BDE}"/>
                </a:ext>
              </a:extLst>
            </p:cNvPr>
            <p:cNvSpPr txBox="1"/>
            <p:nvPr/>
          </p:nvSpPr>
          <p:spPr>
            <a:xfrm>
              <a:off x="6423127" y="2422769"/>
              <a:ext cx="1181600" cy="704088"/>
            </a:xfrm>
            <a:prstGeom prst="rect">
              <a:avLst/>
            </a:prstGeom>
            <a:grpFill/>
          </p:spPr>
          <p:txBody>
            <a:bodyPr wrap="square">
              <a:spAutoFit/>
            </a:bodyPr>
            <a:lstStyle/>
            <a:p>
              <a:pPr algn="ctr"/>
              <a:r>
                <a:rPr lang="en-US" sz="4000" b="1" dirty="0">
                  <a:latin typeface="Avenir Next LT Pro" panose="020B0504020202020204" pitchFamily="34" charset="77"/>
                  <a:sym typeface="Roboto"/>
                </a:rPr>
                <a:t>/a/</a:t>
              </a:r>
              <a:endParaRPr lang="en-US" sz="4000" b="1" dirty="0">
                <a:latin typeface="Avenir Next LT Pro" panose="020B0504020202020204" pitchFamily="34" charset="77"/>
              </a:endParaRPr>
            </a:p>
          </p:txBody>
        </p:sp>
        <p:sp>
          <p:nvSpPr>
            <p:cNvPr id="8" name="TextBox 7">
              <a:extLst>
                <a:ext uri="{FF2B5EF4-FFF2-40B4-BE49-F238E27FC236}">
                  <a16:creationId xmlns:a16="http://schemas.microsoft.com/office/drawing/2014/main" id="{DB5C2F33-7616-125A-790D-23C63FC83B2A}"/>
                </a:ext>
              </a:extLst>
            </p:cNvPr>
            <p:cNvSpPr txBox="1"/>
            <p:nvPr/>
          </p:nvSpPr>
          <p:spPr>
            <a:xfrm>
              <a:off x="7692988"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/t/</a:t>
              </a:r>
              <a:endParaRPr lang="en-US" sz="4000" b="1" dirty="0">
                <a:latin typeface="Avenir Next LT Pro" panose="020B0504020202020204" pitchFamily="34" charset="77"/>
              </a:endParaRPr>
            </a:p>
          </p:txBody>
        </p:sp>
        <p:sp>
          <p:nvSpPr>
            <p:cNvPr id="3" name="TextBox 2">
              <a:extLst>
                <a:ext uri="{FF2B5EF4-FFF2-40B4-BE49-F238E27FC236}">
                  <a16:creationId xmlns:a16="http://schemas.microsoft.com/office/drawing/2014/main" id="{71FE4119-FECF-505F-2B3E-0465B4B44AA4}"/>
                </a:ext>
              </a:extLst>
            </p:cNvPr>
            <p:cNvSpPr txBox="1"/>
            <p:nvPr/>
          </p:nvSpPr>
          <p:spPr>
            <a:xfrm>
              <a:off x="6339436" y="1349614"/>
              <a:ext cx="129023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cat</a:t>
              </a:r>
              <a:endParaRPr lang="en-US" sz="4000" b="1" dirty="0">
                <a:latin typeface="Avenir Next LT Pro" panose="020B0504020202020204" pitchFamily="34" charset="77"/>
              </a:endParaRPr>
            </a:p>
          </p:txBody>
        </p:sp>
      </p:grpSp>
      <p:grpSp>
        <p:nvGrpSpPr>
          <p:cNvPr id="9" name="Group 8">
            <a:extLst>
              <a:ext uri="{FF2B5EF4-FFF2-40B4-BE49-F238E27FC236}">
                <a16:creationId xmlns:a16="http://schemas.microsoft.com/office/drawing/2014/main" id="{18FFB136-9E1A-D75C-FA2D-1D6F52758EF6}"/>
              </a:ext>
            </a:extLst>
          </p:cNvPr>
          <p:cNvGrpSpPr/>
          <p:nvPr/>
        </p:nvGrpSpPr>
        <p:grpSpPr>
          <a:xfrm>
            <a:off x="5129939" y="1349614"/>
            <a:ext cx="3751769" cy="1777243"/>
            <a:chOff x="5129939" y="1349614"/>
            <a:chExt cx="3751769" cy="1777243"/>
          </a:xfrm>
          <a:solidFill>
            <a:schemeClr val="bg1"/>
          </a:solidFill>
        </p:grpSpPr>
        <p:sp>
          <p:nvSpPr>
            <p:cNvPr id="10" name="TextBox 9">
              <a:extLst>
                <a:ext uri="{FF2B5EF4-FFF2-40B4-BE49-F238E27FC236}">
                  <a16:creationId xmlns:a16="http://schemas.microsoft.com/office/drawing/2014/main" id="{C3D9ABBB-5EF1-3F9B-E699-21DB0CFC8938}"/>
                </a:ext>
              </a:extLst>
            </p:cNvPr>
            <p:cNvSpPr txBox="1"/>
            <p:nvPr/>
          </p:nvSpPr>
          <p:spPr>
            <a:xfrm>
              <a:off x="5129939"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/d/</a:t>
              </a:r>
              <a:endParaRPr lang="en-US" sz="4000" b="1" dirty="0">
                <a:latin typeface="Avenir Next LT Pro" panose="020B0504020202020204" pitchFamily="34" charset="77"/>
              </a:endParaRPr>
            </a:p>
          </p:txBody>
        </p:sp>
        <p:sp>
          <p:nvSpPr>
            <p:cNvPr id="12" name="TextBox 11">
              <a:extLst>
                <a:ext uri="{FF2B5EF4-FFF2-40B4-BE49-F238E27FC236}">
                  <a16:creationId xmlns:a16="http://schemas.microsoft.com/office/drawing/2014/main" id="{BE47459B-04BF-9CD3-8A1A-FE26FA2F0FFE}"/>
                </a:ext>
              </a:extLst>
            </p:cNvPr>
            <p:cNvSpPr txBox="1"/>
            <p:nvPr/>
          </p:nvSpPr>
          <p:spPr>
            <a:xfrm>
              <a:off x="6423127" y="2422769"/>
              <a:ext cx="1181600" cy="704088"/>
            </a:xfrm>
            <a:prstGeom prst="rect">
              <a:avLst/>
            </a:prstGeom>
            <a:grpFill/>
          </p:spPr>
          <p:txBody>
            <a:bodyPr wrap="square">
              <a:spAutoFit/>
            </a:bodyPr>
            <a:lstStyle/>
            <a:p>
              <a:pPr algn="ctr"/>
              <a:r>
                <a:rPr lang="en-US" sz="4000" b="1" dirty="0">
                  <a:latin typeface="Avenir Next LT Pro" panose="020B0504020202020204" pitchFamily="34" charset="77"/>
                  <a:sym typeface="Roboto"/>
                </a:rPr>
                <a:t>/o/</a:t>
              </a:r>
              <a:endParaRPr lang="en-US" sz="4000" b="1" dirty="0">
                <a:latin typeface="Avenir Next LT Pro" panose="020B0504020202020204" pitchFamily="34" charset="77"/>
              </a:endParaRPr>
            </a:p>
          </p:txBody>
        </p:sp>
        <p:sp>
          <p:nvSpPr>
            <p:cNvPr id="13" name="TextBox 12">
              <a:extLst>
                <a:ext uri="{FF2B5EF4-FFF2-40B4-BE49-F238E27FC236}">
                  <a16:creationId xmlns:a16="http://schemas.microsoft.com/office/drawing/2014/main" id="{E31460F6-7C1F-93D7-2646-660B18CBC657}"/>
                </a:ext>
              </a:extLst>
            </p:cNvPr>
            <p:cNvSpPr txBox="1"/>
            <p:nvPr/>
          </p:nvSpPr>
          <p:spPr>
            <a:xfrm>
              <a:off x="7692988"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/g/</a:t>
              </a:r>
              <a:endParaRPr lang="en-US" sz="4000" b="1" dirty="0">
                <a:latin typeface="Avenir Next LT Pro" panose="020B0504020202020204" pitchFamily="34" charset="77"/>
              </a:endParaRPr>
            </a:p>
          </p:txBody>
        </p:sp>
        <p:sp>
          <p:nvSpPr>
            <p:cNvPr id="14" name="TextBox 13">
              <a:extLst>
                <a:ext uri="{FF2B5EF4-FFF2-40B4-BE49-F238E27FC236}">
                  <a16:creationId xmlns:a16="http://schemas.microsoft.com/office/drawing/2014/main" id="{8E7AD2E5-C0BD-A986-B9D2-0A1155585905}"/>
                </a:ext>
              </a:extLst>
            </p:cNvPr>
            <p:cNvSpPr txBox="1"/>
            <p:nvPr/>
          </p:nvSpPr>
          <p:spPr>
            <a:xfrm>
              <a:off x="6339436" y="1349614"/>
              <a:ext cx="129023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dog</a:t>
              </a:r>
              <a:endParaRPr lang="en-US" sz="4000" b="1" dirty="0">
                <a:latin typeface="Avenir Next LT Pro" panose="020B0504020202020204" pitchFamily="34" charset="77"/>
              </a:endParaRPr>
            </a:p>
          </p:txBody>
        </p:sp>
      </p:grpSp>
      <p:grpSp>
        <p:nvGrpSpPr>
          <p:cNvPr id="15" name="Group 14">
            <a:extLst>
              <a:ext uri="{FF2B5EF4-FFF2-40B4-BE49-F238E27FC236}">
                <a16:creationId xmlns:a16="http://schemas.microsoft.com/office/drawing/2014/main" id="{D553651B-5FAF-13B5-B665-0D908A2D749C}"/>
              </a:ext>
            </a:extLst>
          </p:cNvPr>
          <p:cNvGrpSpPr/>
          <p:nvPr/>
        </p:nvGrpSpPr>
        <p:grpSpPr>
          <a:xfrm>
            <a:off x="5129939" y="1349614"/>
            <a:ext cx="3751769" cy="1777243"/>
            <a:chOff x="5129939" y="1349614"/>
            <a:chExt cx="3751769" cy="1777243"/>
          </a:xfrm>
          <a:solidFill>
            <a:schemeClr val="bg1"/>
          </a:solidFill>
        </p:grpSpPr>
        <p:sp>
          <p:nvSpPr>
            <p:cNvPr id="16" name="TextBox 15">
              <a:extLst>
                <a:ext uri="{FF2B5EF4-FFF2-40B4-BE49-F238E27FC236}">
                  <a16:creationId xmlns:a16="http://schemas.microsoft.com/office/drawing/2014/main" id="{FB3956EF-0A70-00D7-8731-A919D67DB17E}"/>
                </a:ext>
              </a:extLst>
            </p:cNvPr>
            <p:cNvSpPr txBox="1"/>
            <p:nvPr/>
          </p:nvSpPr>
          <p:spPr>
            <a:xfrm>
              <a:off x="5129939"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/sh/</a:t>
              </a:r>
              <a:endParaRPr lang="en-US" sz="4000" b="1" dirty="0">
                <a:latin typeface="Avenir Next LT Pro" panose="020B0504020202020204" pitchFamily="34" charset="77"/>
              </a:endParaRPr>
            </a:p>
          </p:txBody>
        </p:sp>
        <p:sp>
          <p:nvSpPr>
            <p:cNvPr id="17" name="TextBox 16">
              <a:extLst>
                <a:ext uri="{FF2B5EF4-FFF2-40B4-BE49-F238E27FC236}">
                  <a16:creationId xmlns:a16="http://schemas.microsoft.com/office/drawing/2014/main" id="{6C41F598-75DF-917E-39DA-E00E84A0CB4F}"/>
                </a:ext>
              </a:extLst>
            </p:cNvPr>
            <p:cNvSpPr txBox="1"/>
            <p:nvPr/>
          </p:nvSpPr>
          <p:spPr>
            <a:xfrm>
              <a:off x="6423127" y="2422769"/>
              <a:ext cx="1181600" cy="704088"/>
            </a:xfrm>
            <a:prstGeom prst="rect">
              <a:avLst/>
            </a:prstGeom>
            <a:grpFill/>
          </p:spPr>
          <p:txBody>
            <a:bodyPr wrap="square">
              <a:spAutoFit/>
            </a:bodyPr>
            <a:lstStyle/>
            <a:p>
              <a:pPr algn="ctr"/>
              <a:r>
                <a:rPr lang="en-US" sz="4000" b="1" dirty="0">
                  <a:latin typeface="Avenir Next LT Pro" panose="020B0504020202020204" pitchFamily="34" charset="77"/>
                  <a:sym typeface="Roboto"/>
                </a:rPr>
                <a:t>/o/</a:t>
              </a:r>
              <a:endParaRPr lang="en-US" sz="4000" b="1" dirty="0">
                <a:latin typeface="Avenir Next LT Pro" panose="020B0504020202020204" pitchFamily="34" charset="77"/>
              </a:endParaRPr>
            </a:p>
          </p:txBody>
        </p:sp>
        <p:sp>
          <p:nvSpPr>
            <p:cNvPr id="18" name="TextBox 17">
              <a:extLst>
                <a:ext uri="{FF2B5EF4-FFF2-40B4-BE49-F238E27FC236}">
                  <a16:creationId xmlns:a16="http://schemas.microsoft.com/office/drawing/2014/main" id="{60BA9566-6951-F7ED-3D54-AE356D554553}"/>
                </a:ext>
              </a:extLst>
            </p:cNvPr>
            <p:cNvSpPr txBox="1"/>
            <p:nvPr/>
          </p:nvSpPr>
          <p:spPr>
            <a:xfrm>
              <a:off x="7692988" y="2417985"/>
              <a:ext cx="1188720"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/p/</a:t>
              </a:r>
              <a:endParaRPr lang="en-US" sz="4000" b="1" dirty="0">
                <a:latin typeface="Avenir Next LT Pro" panose="020B0504020202020204" pitchFamily="34" charset="77"/>
              </a:endParaRPr>
            </a:p>
          </p:txBody>
        </p:sp>
        <p:sp>
          <p:nvSpPr>
            <p:cNvPr id="19" name="TextBox 18">
              <a:extLst>
                <a:ext uri="{FF2B5EF4-FFF2-40B4-BE49-F238E27FC236}">
                  <a16:creationId xmlns:a16="http://schemas.microsoft.com/office/drawing/2014/main" id="{5FAD4CCD-AD9D-849D-B7FD-5C5BD12C7B36}"/>
                </a:ext>
              </a:extLst>
            </p:cNvPr>
            <p:cNvSpPr txBox="1"/>
            <p:nvPr/>
          </p:nvSpPr>
          <p:spPr>
            <a:xfrm>
              <a:off x="6302818" y="1349614"/>
              <a:ext cx="1411746" cy="707886"/>
            </a:xfrm>
            <a:prstGeom prst="rect">
              <a:avLst/>
            </a:prstGeom>
            <a:grpFill/>
          </p:spPr>
          <p:txBody>
            <a:bodyPr wrap="square">
              <a:spAutoFit/>
            </a:bodyPr>
            <a:lstStyle/>
            <a:p>
              <a:pPr algn="ctr"/>
              <a:r>
                <a:rPr lang="en-US" sz="4000" b="1" dirty="0">
                  <a:latin typeface="Avenir Next LT Pro" panose="020B0504020202020204" pitchFamily="34" charset="77"/>
                  <a:sym typeface="Roboto"/>
                </a:rPr>
                <a:t>shop</a:t>
              </a:r>
              <a:endParaRPr lang="en-US" sz="4000" b="1" dirty="0">
                <a:latin typeface="Avenir Next LT Pro" panose="020B0504020202020204" pitchFamily="34" charset="77"/>
              </a:endParaRPr>
            </a:p>
          </p:txBody>
        </p:sp>
      </p:grpSp>
    </p:spTree>
    <p:extLst>
      <p:ext uri="{BB962C8B-B14F-4D97-AF65-F5344CB8AC3E}">
        <p14:creationId xmlns:p14="http://schemas.microsoft.com/office/powerpoint/2010/main" val="26262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7473-C52A-6E18-1D69-42228F2DE47D}"/>
              </a:ext>
            </a:extLst>
          </p:cNvPr>
          <p:cNvSpPr>
            <a:spLocks noGrp="1"/>
          </p:cNvSpPr>
          <p:nvPr>
            <p:ph type="title"/>
          </p:nvPr>
        </p:nvSpPr>
        <p:spPr/>
        <p:txBody>
          <a:bodyPr/>
          <a:lstStyle/>
          <a:p>
            <a:r>
              <a:rPr lang="en-US" dirty="0"/>
              <a:t>Looking Ahead</a:t>
            </a:r>
          </a:p>
        </p:txBody>
      </p:sp>
      <p:sp>
        <p:nvSpPr>
          <p:cNvPr id="3" name="Footer Placeholder 2">
            <a:extLst>
              <a:ext uri="{FF2B5EF4-FFF2-40B4-BE49-F238E27FC236}">
                <a16:creationId xmlns:a16="http://schemas.microsoft.com/office/drawing/2014/main" id="{FB78FAAA-3202-8758-0483-C7015ABE7A9C}"/>
              </a:ext>
            </a:extLst>
          </p:cNvPr>
          <p:cNvSpPr>
            <a:spLocks noGrp="1"/>
          </p:cNvSpPr>
          <p:nvPr>
            <p:ph type="ftr" sz="quarter" idx="11"/>
          </p:nvPr>
        </p:nvSpPr>
        <p:spPr/>
        <p:txBody>
          <a:bodyPr/>
          <a:lstStyle/>
          <a:p>
            <a:r>
              <a:rPr lang="en-US" dirty="0"/>
              <a:t>© 2</a:t>
            </a:r>
            <a:r>
              <a:rPr lang="en-US" dirty="0">
                <a:solidFill>
                  <a:srgbClr val="222D50"/>
                </a:solidFill>
              </a:rPr>
              <a:t>023 The University of Texas at Austin/The Meadows Center for Preventing Educational Risk 
Licensed under Creative Commons BY-NC-ND 4.0 International</a:t>
            </a:r>
          </a:p>
        </p:txBody>
      </p:sp>
      <p:sp>
        <p:nvSpPr>
          <p:cNvPr id="4" name="Slide Number Placeholder 3">
            <a:extLst>
              <a:ext uri="{FF2B5EF4-FFF2-40B4-BE49-F238E27FC236}">
                <a16:creationId xmlns:a16="http://schemas.microsoft.com/office/drawing/2014/main" id="{5D6DA9B1-AE52-3FC3-81DE-D051B501417F}"/>
              </a:ext>
            </a:extLst>
          </p:cNvPr>
          <p:cNvSpPr>
            <a:spLocks noGrp="1"/>
          </p:cNvSpPr>
          <p:nvPr>
            <p:ph type="sldNum" sz="quarter" idx="12"/>
          </p:nvPr>
        </p:nvSpPr>
        <p:spPr/>
        <p:txBody>
          <a:bodyPr/>
          <a:lstStyle/>
          <a:p>
            <a:fld id="{3C6F48A0-891D-D94C-BA82-3F3E22A21C6C}" type="slidenum">
              <a:rPr lang="en-US" smtClean="0"/>
              <a:t>7</a:t>
            </a:fld>
            <a:endParaRPr lang="en-US" dirty="0"/>
          </a:p>
        </p:txBody>
      </p:sp>
      <p:pic>
        <p:nvPicPr>
          <p:cNvPr id="6" name="Picture 5">
            <a:extLst>
              <a:ext uri="{FF2B5EF4-FFF2-40B4-BE49-F238E27FC236}">
                <a16:creationId xmlns:a16="http://schemas.microsoft.com/office/drawing/2014/main" id="{A44E27F0-DA70-4C9A-1521-500971D429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6070" y="230328"/>
            <a:ext cx="5669280" cy="4507905"/>
          </a:xfrm>
          <a:prstGeom prst="rect">
            <a:avLst/>
          </a:prstGeom>
        </p:spPr>
      </p:pic>
    </p:spTree>
    <p:extLst>
      <p:ext uri="{BB962C8B-B14F-4D97-AF65-F5344CB8AC3E}">
        <p14:creationId xmlns:p14="http://schemas.microsoft.com/office/powerpoint/2010/main" val="228755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p:txBody>
          <a:bodyPr/>
          <a:lstStyle/>
          <a:p>
            <a:pPr lvl="0"/>
            <a:r>
              <a:rPr lang="en-US" dirty="0">
                <a:sym typeface="Raleway"/>
              </a:rPr>
              <a:t>Schedule</a:t>
            </a:r>
          </a:p>
        </p:txBody>
      </p:sp>
      <p:sp>
        <p:nvSpPr>
          <p:cNvPr id="208" name="Google Shape;208;p33"/>
          <p:cNvSpPr txBox="1">
            <a:spLocks noGrp="1"/>
          </p:cNvSpPr>
          <p:nvPr>
            <p:ph idx="1"/>
          </p:nvPr>
        </p:nvSpPr>
        <p:spPr>
          <a:xfrm>
            <a:off x="628650" y="1262068"/>
            <a:ext cx="3782929" cy="1504136"/>
          </a:xfrm>
        </p:spPr>
        <p:txBody>
          <a:bodyPr>
            <a:normAutofit/>
          </a:bodyPr>
          <a:lstStyle/>
          <a:p>
            <a:pPr marL="0" lvl="0" indent="0">
              <a:buNone/>
            </a:pPr>
            <a:r>
              <a:rPr lang="en-US" sz="2800" dirty="0">
                <a:sym typeface="Raleway"/>
              </a:rPr>
              <a:t>You will meet </a:t>
            </a:r>
            <a:br>
              <a:rPr lang="en-US" sz="2800" dirty="0">
                <a:sym typeface="Raleway"/>
              </a:rPr>
            </a:br>
            <a:r>
              <a:rPr lang="en-US" sz="2800" b="1" dirty="0">
                <a:sym typeface="Raleway"/>
              </a:rPr>
              <a:t>3 times per week </a:t>
            </a:r>
            <a:br>
              <a:rPr lang="en-US" sz="2800" b="1" dirty="0">
                <a:sym typeface="Raleway"/>
              </a:rPr>
            </a:br>
            <a:r>
              <a:rPr lang="en-US" sz="2800" dirty="0">
                <a:sym typeface="Raleway"/>
              </a:rPr>
              <a:t>for </a:t>
            </a:r>
            <a:r>
              <a:rPr lang="en-US" sz="2800" b="1" dirty="0">
                <a:sym typeface="Raleway"/>
              </a:rPr>
              <a:t>20 minutes</a:t>
            </a:r>
            <a:r>
              <a:rPr lang="en-US" sz="2800" dirty="0">
                <a:sym typeface="Raleway"/>
              </a:rPr>
              <a:t>.</a:t>
            </a:r>
          </a:p>
          <a:p>
            <a:pPr marL="0" lvl="0" indent="0">
              <a:buNone/>
            </a:pPr>
            <a:endParaRPr lang="en-US" sz="2800" dirty="0">
              <a:sym typeface="Raleway"/>
            </a:endParaRPr>
          </a:p>
        </p:txBody>
      </p:sp>
      <p:sp>
        <p:nvSpPr>
          <p:cNvPr id="2" name="Footer Placeholder 1">
            <a:extLst>
              <a:ext uri="{FF2B5EF4-FFF2-40B4-BE49-F238E27FC236}">
                <a16:creationId xmlns:a16="http://schemas.microsoft.com/office/drawing/2014/main" id="{53DB8DD8-0381-2D1E-1587-2307887EEEC4}"/>
              </a:ext>
            </a:extLst>
          </p:cNvPr>
          <p:cNvSpPr>
            <a:spLocks noGrp="1"/>
          </p:cNvSpPr>
          <p:nvPr>
            <p:ph type="ftr" sz="quarter" idx="11"/>
          </p:nvPr>
        </p:nvSpPr>
        <p:spPr/>
        <p:txBody>
          <a:bodyPr/>
          <a:lstStyle/>
          <a:p>
            <a:r>
              <a:rPr lang="en-US" dirty="0"/>
              <a:t>© 2023 The University of Texas at Austin/The Meadows Center for Preventing Educational Risk 
Licensed under Creative Commons BY-NC-ND 4.0 International</a:t>
            </a:r>
          </a:p>
        </p:txBody>
      </p:sp>
      <p:sp>
        <p:nvSpPr>
          <p:cNvPr id="3" name="Slide Number Placeholder 2">
            <a:extLst>
              <a:ext uri="{FF2B5EF4-FFF2-40B4-BE49-F238E27FC236}">
                <a16:creationId xmlns:a16="http://schemas.microsoft.com/office/drawing/2014/main" id="{EFCB2DAD-744F-B565-AEFD-7C02275EB5F4}"/>
              </a:ext>
            </a:extLst>
          </p:cNvPr>
          <p:cNvSpPr>
            <a:spLocks noGrp="1"/>
          </p:cNvSpPr>
          <p:nvPr>
            <p:ph type="sldNum" sz="quarter" idx="12"/>
          </p:nvPr>
        </p:nvSpPr>
        <p:spPr/>
        <p:txBody>
          <a:bodyPr/>
          <a:lstStyle/>
          <a:p>
            <a:fld id="{3C6F48A0-891D-D94C-BA82-3F3E22A21C6C}" type="slidenum">
              <a:rPr lang="en-US" smtClean="0"/>
              <a:t>8</a:t>
            </a:fld>
            <a:endParaRPr lang="en-US" dirty="0"/>
          </a:p>
        </p:txBody>
      </p:sp>
      <p:pic>
        <p:nvPicPr>
          <p:cNvPr id="6" name="Picture 5">
            <a:extLst>
              <a:ext uri="{FF2B5EF4-FFF2-40B4-BE49-F238E27FC236}">
                <a16:creationId xmlns:a16="http://schemas.microsoft.com/office/drawing/2014/main" id="{CE1F082C-D3DF-E94E-222A-2497F6A76422}"/>
              </a:ext>
            </a:extLst>
          </p:cNvPr>
          <p:cNvPicPr>
            <a:picLocks noChangeAspect="1"/>
          </p:cNvPicPr>
          <p:nvPr/>
        </p:nvPicPr>
        <p:blipFill>
          <a:blip r:embed="rId3"/>
          <a:stretch>
            <a:fillRect/>
          </a:stretch>
        </p:blipFill>
        <p:spPr>
          <a:xfrm>
            <a:off x="4660232" y="1262068"/>
            <a:ext cx="4189287" cy="3211172"/>
          </a:xfrm>
          <a:prstGeom prst="rect">
            <a:avLst/>
          </a:prstGeom>
        </p:spPr>
      </p:pic>
      <p:sp>
        <p:nvSpPr>
          <p:cNvPr id="8" name="TextBox 7">
            <a:extLst>
              <a:ext uri="{FF2B5EF4-FFF2-40B4-BE49-F238E27FC236}">
                <a16:creationId xmlns:a16="http://schemas.microsoft.com/office/drawing/2014/main" id="{FE992085-FB88-E27E-C4C9-4A76420E0ACB}"/>
              </a:ext>
            </a:extLst>
          </p:cNvPr>
          <p:cNvSpPr txBox="1"/>
          <p:nvPr/>
        </p:nvSpPr>
        <p:spPr>
          <a:xfrm>
            <a:off x="628650" y="3323106"/>
            <a:ext cx="3381877" cy="887254"/>
          </a:xfrm>
          <a:prstGeom prst="roundRect">
            <a:avLst>
              <a:gd name="adj" fmla="val 11090"/>
            </a:avLst>
          </a:prstGeom>
          <a:solidFill>
            <a:srgbClr val="FCDC10"/>
          </a:solidFill>
        </p:spPr>
        <p:txBody>
          <a:bodyPr wrap="square">
            <a:spAutoFit/>
          </a:bodyPr>
          <a:lstStyle/>
          <a:p>
            <a:pPr algn="ctr"/>
            <a:r>
              <a:rPr lang="en-US" sz="2400" b="1" dirty="0">
                <a:latin typeface="Avenir Next LT Pro" panose="020B0504020202020204" pitchFamily="34" charset="77"/>
                <a:sym typeface="Roboto"/>
              </a:rPr>
              <a:t>Why should we try to come </a:t>
            </a:r>
            <a:r>
              <a:rPr lang="en-US" sz="2400" b="1" dirty="0">
                <a:solidFill>
                  <a:srgbClr val="AD208C"/>
                </a:solidFill>
                <a:latin typeface="Avenir Next LT Pro" panose="020B0504020202020204" pitchFamily="34" charset="77"/>
                <a:sym typeface="Roboto"/>
              </a:rPr>
              <a:t>every time</a:t>
            </a:r>
            <a:r>
              <a:rPr lang="en-US" sz="2400" b="1" dirty="0">
                <a:latin typeface="Avenir Next LT Pro" panose="020B0504020202020204" pitchFamily="34" charset="77"/>
                <a:sym typeface="Roboto"/>
              </a:rPr>
              <a:t>? </a:t>
            </a:r>
            <a:endParaRPr lang="en-US" sz="2400" b="1" dirty="0">
              <a:latin typeface="Avenir Next LT Pro" panose="020B0504020202020204" pitchFamily="34" charset="77"/>
            </a:endParaRPr>
          </a:p>
        </p:txBody>
      </p:sp>
    </p:spTree>
    <p:extLst>
      <p:ext uri="{BB962C8B-B14F-4D97-AF65-F5344CB8AC3E}">
        <p14:creationId xmlns:p14="http://schemas.microsoft.com/office/powerpoint/2010/main" val="14980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7473-C52A-6E18-1D69-42228F2DE47D}"/>
              </a:ext>
            </a:extLst>
          </p:cNvPr>
          <p:cNvSpPr>
            <a:spLocks noGrp="1"/>
          </p:cNvSpPr>
          <p:nvPr>
            <p:ph type="title"/>
          </p:nvPr>
        </p:nvSpPr>
        <p:spPr/>
        <p:txBody>
          <a:bodyPr/>
          <a:lstStyle/>
          <a:p>
            <a:r>
              <a:rPr lang="en-US" dirty="0"/>
              <a:t>Be the BEST Reading Buddy You Can Be!</a:t>
            </a:r>
          </a:p>
        </p:txBody>
      </p:sp>
      <p:sp>
        <p:nvSpPr>
          <p:cNvPr id="3" name="Footer Placeholder 2">
            <a:extLst>
              <a:ext uri="{FF2B5EF4-FFF2-40B4-BE49-F238E27FC236}">
                <a16:creationId xmlns:a16="http://schemas.microsoft.com/office/drawing/2014/main" id="{FB78FAAA-3202-8758-0483-C7015ABE7A9C}"/>
              </a:ext>
            </a:extLst>
          </p:cNvPr>
          <p:cNvSpPr>
            <a:spLocks noGrp="1"/>
          </p:cNvSpPr>
          <p:nvPr>
            <p:ph type="ftr" sz="quarter" idx="11"/>
          </p:nvPr>
        </p:nvSpPr>
        <p:spPr/>
        <p:txBody>
          <a:bodyPr/>
          <a:lstStyle/>
          <a:p>
            <a:r>
              <a:rPr lang="en-US" dirty="0"/>
              <a:t>© 2</a:t>
            </a:r>
            <a:r>
              <a:rPr lang="en-US" dirty="0">
                <a:solidFill>
                  <a:srgbClr val="222D50"/>
                </a:solidFill>
              </a:rPr>
              <a:t>023 The University of Texas at Austin/The Meadows Center for Preventing Educational Risk 
Licensed under Creative Commons BY-NC-ND 4.0 International</a:t>
            </a:r>
          </a:p>
        </p:txBody>
      </p:sp>
      <p:sp>
        <p:nvSpPr>
          <p:cNvPr id="4" name="Slide Number Placeholder 3">
            <a:extLst>
              <a:ext uri="{FF2B5EF4-FFF2-40B4-BE49-F238E27FC236}">
                <a16:creationId xmlns:a16="http://schemas.microsoft.com/office/drawing/2014/main" id="{5D6DA9B1-AE52-3FC3-81DE-D051B501417F}"/>
              </a:ext>
            </a:extLst>
          </p:cNvPr>
          <p:cNvSpPr>
            <a:spLocks noGrp="1"/>
          </p:cNvSpPr>
          <p:nvPr>
            <p:ph type="sldNum" sz="quarter" idx="12"/>
          </p:nvPr>
        </p:nvSpPr>
        <p:spPr/>
        <p:txBody>
          <a:bodyPr/>
          <a:lstStyle/>
          <a:p>
            <a:fld id="{3C6F48A0-891D-D94C-BA82-3F3E22A21C6C}" type="slidenum">
              <a:rPr lang="en-US" smtClean="0"/>
              <a:t>9</a:t>
            </a:fld>
            <a:endParaRPr lang="en-US" dirty="0"/>
          </a:p>
        </p:txBody>
      </p:sp>
      <p:pic>
        <p:nvPicPr>
          <p:cNvPr id="5" name="Picture 4">
            <a:extLst>
              <a:ext uri="{FF2B5EF4-FFF2-40B4-BE49-F238E27FC236}">
                <a16:creationId xmlns:a16="http://schemas.microsoft.com/office/drawing/2014/main" id="{619B0919-7199-0196-41E1-510BFA605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9632" y="120020"/>
            <a:ext cx="3625175" cy="4545326"/>
          </a:xfrm>
          <a:prstGeom prst="rect">
            <a:avLst/>
          </a:prstGeom>
        </p:spPr>
      </p:pic>
    </p:spTree>
    <p:extLst>
      <p:ext uri="{BB962C8B-B14F-4D97-AF65-F5344CB8AC3E}">
        <p14:creationId xmlns:p14="http://schemas.microsoft.com/office/powerpoint/2010/main" val="14171645"/>
      </p:ext>
    </p:extLst>
  </p:cSld>
  <p:clrMapOvr>
    <a:masterClrMapping/>
  </p:clrMapOvr>
</p:sld>
</file>

<file path=ppt/theme/theme1.xml><?xml version="1.0" encoding="utf-8"?>
<a:theme xmlns:a="http://schemas.openxmlformats.org/drawingml/2006/main" name="Office Theme">
  <a:themeElements>
    <a:clrScheme name="RB">
      <a:dk1>
        <a:srgbClr val="000000"/>
      </a:dk1>
      <a:lt1>
        <a:srgbClr val="FFFFFF"/>
      </a:lt1>
      <a:dk2>
        <a:srgbClr val="222D50"/>
      </a:dk2>
      <a:lt2>
        <a:srgbClr val="E7E6E6"/>
      </a:lt2>
      <a:accent1>
        <a:srgbClr val="20A5DE"/>
      </a:accent1>
      <a:accent2>
        <a:srgbClr val="F47A1F"/>
      </a:accent2>
      <a:accent3>
        <a:srgbClr val="16B7AF"/>
      </a:accent3>
      <a:accent4>
        <a:srgbClr val="FAAB17"/>
      </a:accent4>
      <a:accent5>
        <a:srgbClr val="0E77BE"/>
      </a:accent5>
      <a:accent6>
        <a:srgbClr val="00A576"/>
      </a:accent6>
      <a:hlink>
        <a:srgbClr val="63529C"/>
      </a:hlink>
      <a:folHlink>
        <a:srgbClr val="AD208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12671</TotalTime>
  <Words>2970</Words>
  <Application>Microsoft Macintosh PowerPoint</Application>
  <PresentationFormat>On-screen Show (16:9)</PresentationFormat>
  <Paragraphs>344</Paragraphs>
  <Slides>19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Avenir Next LT Pro</vt:lpstr>
      <vt:lpstr>Roboto Medium</vt:lpstr>
      <vt:lpstr>Roboto</vt:lpstr>
      <vt:lpstr>Raleway</vt:lpstr>
      <vt:lpstr>Arial</vt:lpstr>
      <vt:lpstr>Raleway SemiBold</vt:lpstr>
      <vt:lpstr>Calibri</vt:lpstr>
      <vt:lpstr>Office Theme</vt:lpstr>
      <vt:lpstr>Be Our  Reading Buddy!</vt:lpstr>
      <vt:lpstr>Welcome!</vt:lpstr>
      <vt:lpstr>Sound Partners</vt:lpstr>
      <vt:lpstr>The Lesson Book </vt:lpstr>
      <vt:lpstr>Sample Lesson</vt:lpstr>
      <vt:lpstr>Segmenting </vt:lpstr>
      <vt:lpstr>Looking Ahead</vt:lpstr>
      <vt:lpstr>Schedule</vt:lpstr>
      <vt:lpstr>Be the BEST Reading Buddy You Can Be!</vt:lpstr>
      <vt:lpstr>Focus</vt:lpstr>
      <vt:lpstr>Growth Mindset</vt:lpstr>
      <vt:lpstr>Ask for Help</vt:lpstr>
      <vt:lpstr>Encourage Yourself</vt:lpstr>
      <vt:lpstr>Work Hard</vt:lpstr>
      <vt:lpstr>Bookmark</vt:lpstr>
      <vt:lpstr>Lesson Log</vt:lpstr>
      <vt:lpstr>Ending the Lesson</vt:lpstr>
      <vt:lpstr>Questions?</vt:lpstr>
      <vt:lpstr>Great job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Tutor Training</dc:title>
  <dc:creator>Trevino, Carlos</dc:creator>
  <cp:lastModifiedBy>Mauer, Emily M</cp:lastModifiedBy>
  <cp:revision>87</cp:revision>
  <dcterms:created xsi:type="dcterms:W3CDTF">2023-04-18T14:40:56Z</dcterms:created>
  <dcterms:modified xsi:type="dcterms:W3CDTF">2025-02-25T16:28:15Z</dcterms:modified>
</cp:coreProperties>
</file>